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2"/>
  </p:notesMasterIdLst>
  <p:sldIdLst>
    <p:sldId id="277" r:id="rId2"/>
    <p:sldId id="656" r:id="rId3"/>
    <p:sldId id="657" r:id="rId4"/>
    <p:sldId id="612" r:id="rId5"/>
    <p:sldId id="633" r:id="rId6"/>
    <p:sldId id="644" r:id="rId7"/>
    <p:sldId id="685" r:id="rId8"/>
    <p:sldId id="646" r:id="rId9"/>
    <p:sldId id="615" r:id="rId10"/>
    <p:sldId id="614" r:id="rId11"/>
    <p:sldId id="635" r:id="rId12"/>
    <p:sldId id="636" r:id="rId13"/>
    <p:sldId id="665" r:id="rId14"/>
    <p:sldId id="666" r:id="rId15"/>
    <p:sldId id="667" r:id="rId16"/>
    <p:sldId id="668" r:id="rId17"/>
    <p:sldId id="637" r:id="rId18"/>
    <p:sldId id="661" r:id="rId19"/>
    <p:sldId id="662" r:id="rId20"/>
    <p:sldId id="669" r:id="rId21"/>
    <p:sldId id="642" r:id="rId22"/>
    <p:sldId id="663" r:id="rId23"/>
    <p:sldId id="643" r:id="rId24"/>
    <p:sldId id="638" r:id="rId25"/>
    <p:sldId id="639" r:id="rId26"/>
    <p:sldId id="664" r:id="rId27"/>
    <p:sldId id="673" r:id="rId28"/>
    <p:sldId id="670" r:id="rId29"/>
    <p:sldId id="671" r:id="rId30"/>
    <p:sldId id="672" r:id="rId31"/>
    <p:sldId id="674" r:id="rId32"/>
    <p:sldId id="629" r:id="rId33"/>
    <p:sldId id="631" r:id="rId34"/>
    <p:sldId id="632" r:id="rId35"/>
    <p:sldId id="675" r:id="rId36"/>
    <p:sldId id="677" r:id="rId37"/>
    <p:sldId id="678" r:id="rId38"/>
    <p:sldId id="679" r:id="rId39"/>
    <p:sldId id="680" r:id="rId40"/>
    <p:sldId id="64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DF0B"/>
    <a:srgbClr val="FF53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10" autoAdjust="0"/>
    <p:restoredTop sz="91966" autoAdjust="0"/>
  </p:normalViewPr>
  <p:slideViewPr>
    <p:cSldViewPr snapToGrid="0">
      <p:cViewPr varScale="1">
        <p:scale>
          <a:sx n="103" d="100"/>
          <a:sy n="103" d="100"/>
        </p:scale>
        <p:origin x="726" y="9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8/26/2022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32</a:t>
            </a:fld>
            <a:endParaRPr lang="en-US"/>
          </a:p>
        </p:txBody>
      </p:sp>
    </p:spTree>
    <p:extLst>
      <p:ext uri="{BB962C8B-B14F-4D97-AF65-F5344CB8AC3E}">
        <p14:creationId xmlns:p14="http://schemas.microsoft.com/office/powerpoint/2010/main" val="1361116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BD669B-D063-4726-A366-5B3E3468CD11}" type="datetime1">
              <a:rPr lang="en-US" smtClean="0"/>
              <a:t>8/26/2022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649237-5989-498B-9E2A-A93239232331}" type="datetime1">
              <a:rPr lang="en-US" smtClean="0"/>
              <a:t>8/26/2022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3E150B-9AB0-4696-AAC7-136CC9D8AC0D}" type="datetime1">
              <a:rPr lang="en-US" smtClean="0"/>
              <a:t>8/26/2022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22D613-E016-4000-93A3-D6BB9EDB0862}" type="datetime1">
              <a:rPr lang="en-US" smtClean="0"/>
              <a:t>8/26/2022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99DFBF-DF62-4D48-A30A-EC2DD5C0CE3B}" type="datetime1">
              <a:rPr lang="en-US" smtClean="0"/>
              <a:t>8/26/2022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CA0FC9-1EF3-434C-9E3C-C1BE9362F4B7}" type="datetime1">
              <a:rPr lang="en-US" smtClean="0"/>
              <a:t>8/26/2022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7B7DBC-51C1-403D-8333-8492962C3920}" type="datetime1">
              <a:rPr lang="en-US" smtClean="0"/>
              <a:t>8/26/2022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E6866F-B1BE-4492-A8D1-FF6191769433}" type="datetime1">
              <a:rPr lang="en-US" smtClean="0"/>
              <a:t>8/26/2022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9CFC7C-F802-4CB9-9B93-99FDA571BE4F}" type="datetime1">
              <a:rPr lang="en-US" smtClean="0"/>
              <a:t>8/26/2022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0CCA1C-3A74-4C78-817B-333997C7F23E}" type="datetime1">
              <a:rPr lang="en-US" smtClean="0"/>
              <a:t>8/26/2022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205D30-1E2C-4C06-960B-6AAEC7F90DCF}" type="datetime1">
              <a:rPr lang="en-US" smtClean="0"/>
              <a:t>8/26/2022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D5B0C3-AF22-4AAF-AB45-8856D3B1DE32}" type="datetime1">
              <a:rPr lang="en-US" smtClean="0"/>
              <a:t>8/26/2022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141F61-4140-45AE-A2D9-62C8409E9F5E}" type="datetime1">
              <a:rPr lang="en-US" smtClean="0"/>
              <a:t>8/26/2022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F835A-1DBA-422C-921D-5D7E6587AAC4}" type="datetime1">
              <a:rPr lang="en-US" smtClean="0"/>
              <a:t>8/26/2022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59441-3674-439A-9D70-E24945F421A8}" type="datetime1">
              <a:rPr lang="en-US" smtClean="0"/>
              <a:t>8/26/2022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BD542A-075E-4F1D-8530-D33B756486EC}" type="datetime1">
              <a:rPr lang="en-US" smtClean="0"/>
              <a:t>8/26/2022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A13978C-8B9C-4FF5-B41F-092EC69B8039}" type="datetime1">
              <a:rPr lang="en-US" smtClean="0"/>
              <a:t>8/26/2022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220436" y="3142035"/>
            <a:ext cx="9014657" cy="2132094"/>
          </a:xfrm>
        </p:spPr>
        <p:txBody>
          <a:bodyPr>
            <a:noAutofit/>
          </a:bodyPr>
          <a:lstStyle/>
          <a:p>
            <a:r>
              <a:rPr lang="en-US" sz="4000" i="1" dirty="0"/>
              <a:t>Tutorial:</a:t>
            </a:r>
          </a:p>
          <a:p>
            <a:r>
              <a:rPr lang="en-US" sz="4000" i="1" dirty="0"/>
              <a:t>Data Quality, Pre-processing, </a:t>
            </a:r>
            <a:br>
              <a:rPr lang="en-US" sz="4000" i="1" dirty="0"/>
            </a:br>
            <a:r>
              <a:rPr lang="en-US" sz="4000" i="1" dirty="0"/>
              <a:t>and Reconstruction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1612C6B2-9F6B-D0C3-7884-E2E5FD1FB0AB}"/>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 </a:t>
            </a:r>
            <a:br>
              <a:rPr lang="en-US" dirty="0">
                <a:solidFill>
                  <a:srgbClr val="FF0000"/>
                </a:solidFill>
              </a:rPr>
            </a:br>
            <a:r>
              <a:rPr lang="en-US" dirty="0">
                <a:solidFill>
                  <a:srgbClr val="FF0000"/>
                </a:solidFill>
              </a:rPr>
              <a:t>Time Traces</a:t>
            </a:r>
          </a:p>
        </p:txBody>
      </p:sp>
      <p:sp>
        <p:nvSpPr>
          <p:cNvPr id="3" name="Content Placeholder 2"/>
          <p:cNvSpPr>
            <a:spLocks noGrp="1"/>
          </p:cNvSpPr>
          <p:nvPr>
            <p:ph idx="1"/>
          </p:nvPr>
        </p:nvSpPr>
        <p:spPr>
          <a:xfrm>
            <a:off x="150584" y="2393792"/>
            <a:ext cx="5004259" cy="3897311"/>
          </a:xfrm>
        </p:spPr>
        <p:txBody>
          <a:bodyPr>
            <a:normAutofit/>
          </a:bodyPr>
          <a:lstStyle/>
          <a:p>
            <a:pPr lvl="0"/>
            <a:r>
              <a:rPr lang="en-US" dirty="0">
                <a:solidFill>
                  <a:prstClr val="white"/>
                </a:solidFill>
                <a:latin typeface="Calibri" panose="020F0502020204030204"/>
              </a:rPr>
              <a:t>The left panels show data at 750 nm and the right panels show data at 850 nm.</a:t>
            </a:r>
          </a:p>
          <a:p>
            <a:pPr lvl="0"/>
            <a:r>
              <a:rPr lang="en-US" dirty="0">
                <a:solidFill>
                  <a:prstClr val="white"/>
                </a:solidFill>
                <a:latin typeface="Calibri" panose="020F0502020204030204"/>
              </a:rPr>
              <a:t>The top panels show all measurements and the bottom panels measurements with standard deviation below a set threshold</a:t>
            </a:r>
          </a:p>
          <a:p>
            <a:pPr lvl="0"/>
            <a:r>
              <a:rPr lang="en-US" dirty="0">
                <a:solidFill>
                  <a:prstClr val="white"/>
                </a:solidFill>
                <a:latin typeface="Calibri" panose="020F0502020204030204"/>
              </a:rPr>
              <a:t>The y-axis on all is log scale to highlight the range of light levels for the set of source-detector distances.</a:t>
            </a:r>
          </a:p>
          <a:p>
            <a:pPr lvl="0"/>
            <a:r>
              <a:rPr lang="en-US" dirty="0">
                <a:solidFill>
                  <a:prstClr val="white"/>
                </a:solidFill>
                <a:latin typeface="Calibri" panose="020F0502020204030204"/>
              </a:rPr>
              <a:t>Vertical lines on the bottom row of plots signify time points where something happened in the stimulus paradigm.</a:t>
            </a:r>
          </a:p>
          <a:p>
            <a:endParaRPr lang="en-US" dirty="0"/>
          </a:p>
        </p:txBody>
      </p:sp>
      <p:sp>
        <p:nvSpPr>
          <p:cNvPr id="5" name="Rectangle 4"/>
          <p:cNvSpPr/>
          <p:nvPr/>
        </p:nvSpPr>
        <p:spPr>
          <a:xfrm>
            <a:off x="155756" y="1676979"/>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Plot_RawData_Time_Traces_Overview</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   </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5360789" y="1676979"/>
            <a:ext cx="6831211" cy="4761147"/>
          </a:xfrm>
          <a:prstGeom prst="rect">
            <a:avLst/>
          </a:prstGeom>
        </p:spPr>
      </p:pic>
      <p:sp>
        <p:nvSpPr>
          <p:cNvPr id="7" name="Slide Number Placeholder 6">
            <a:extLst>
              <a:ext uri="{FF2B5EF4-FFF2-40B4-BE49-F238E27FC236}">
                <a16:creationId xmlns:a16="http://schemas.microsoft.com/office/drawing/2014/main" id="{F82DD090-6DF6-EB4E-7878-999D38FFC125}"/>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1368373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Cap-relevant views</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p:cNvSpPr>
            <a:spLocks noGrp="1"/>
          </p:cNvSpPr>
          <p:nvPr>
            <p:ph idx="1"/>
          </p:nvPr>
        </p:nvSpPr>
        <p:spPr>
          <a:xfrm>
            <a:off x="150584" y="2333259"/>
            <a:ext cx="4998065" cy="4289196"/>
          </a:xfrm>
        </p:spPr>
        <p:txBody>
          <a:bodyPr>
            <a:normAutofit/>
          </a:bodyPr>
          <a:lstStyle/>
          <a:p>
            <a:r>
              <a:rPr lang="en-US" dirty="0">
                <a:latin typeface="Calibri" panose="020F0502020204030204" pitchFamily="34" charset="0"/>
              </a:rPr>
              <a:t>Top row shows average light levels for short-distance (left) and medium-distance (right) measurements. Good coupling across the entire cap results in mostly white and yellow in these figures. </a:t>
            </a:r>
          </a:p>
          <a:p>
            <a:r>
              <a:rPr lang="en-US" dirty="0">
                <a:latin typeface="Calibri" panose="020F0502020204030204" pitchFamily="34" charset="0"/>
              </a:rPr>
              <a:t>Middle row shows signal-to-noise ratio (SNR) for cardiac pulse band of frequencies. </a:t>
            </a:r>
          </a:p>
          <a:p>
            <a:pPr lvl="1"/>
            <a:r>
              <a:rPr lang="en-US" dirty="0">
                <a:latin typeface="Calibri" panose="020F0502020204030204" pitchFamily="34" charset="0"/>
              </a:rPr>
              <a:t>Ideally, the maximum SNR will be greater than 20 for these two plots</a:t>
            </a:r>
          </a:p>
          <a:p>
            <a:r>
              <a:rPr lang="en-US" dirty="0">
                <a:latin typeface="Calibri" panose="020F0502020204030204" pitchFamily="34" charset="0"/>
              </a:rPr>
              <a:t>Bottom edge plot shows measurements that satisfy the criteria. </a:t>
            </a:r>
            <a:r>
              <a:rPr lang="en-US" dirty="0" err="1">
                <a:latin typeface="Calibri" panose="020F0502020204030204" pitchFamily="34" charset="0"/>
              </a:rPr>
              <a:t>Optodes</a:t>
            </a:r>
            <a:r>
              <a:rPr lang="en-US" dirty="0">
                <a:latin typeface="Calibri" panose="020F0502020204030204" pitchFamily="34" charset="0"/>
              </a:rPr>
              <a:t> that have multiple ‘bad’ measurements are identified with large circles. </a:t>
            </a:r>
          </a:p>
        </p:txBody>
      </p:sp>
      <p:sp>
        <p:nvSpPr>
          <p:cNvPr id="29" name="Rectangle 28"/>
          <p:cNvSpPr/>
          <p:nvPr/>
        </p:nvSpPr>
        <p:spPr>
          <a:xfrm>
            <a:off x="150584" y="1701254"/>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Plot_RawData_Cap_DQC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endParaRPr lang="en-US" sz="1400" dirty="0"/>
          </a:p>
        </p:txBody>
      </p:sp>
      <p:pic>
        <p:nvPicPr>
          <p:cNvPr id="3" name="Picture 2"/>
          <p:cNvPicPr>
            <a:picLocks noChangeAspect="1"/>
          </p:cNvPicPr>
          <p:nvPr/>
        </p:nvPicPr>
        <p:blipFill>
          <a:blip r:embed="rId2"/>
          <a:stretch>
            <a:fillRect/>
          </a:stretch>
        </p:blipFill>
        <p:spPr>
          <a:xfrm>
            <a:off x="5642349" y="1377027"/>
            <a:ext cx="6031784" cy="5291156"/>
          </a:xfrm>
          <a:prstGeom prst="rect">
            <a:avLst/>
          </a:prstGeom>
        </p:spPr>
      </p:pic>
      <p:sp>
        <p:nvSpPr>
          <p:cNvPr id="4" name="Slide Number Placeholder 3">
            <a:extLst>
              <a:ext uri="{FF2B5EF4-FFF2-40B4-BE49-F238E27FC236}">
                <a16:creationId xmlns:a16="http://schemas.microsoft.com/office/drawing/2014/main" id="{A00672F6-6C28-0A20-4CC4-0ADE86E9AE7C}"/>
              </a:ext>
            </a:extLst>
          </p:cNvPr>
          <p:cNvSpPr>
            <a:spLocks noGrp="1"/>
          </p:cNvSpPr>
          <p:nvPr>
            <p:ph type="sldNum" sz="quarter" idx="12"/>
          </p:nvPr>
        </p:nvSpPr>
        <p:spPr/>
        <p:txBody>
          <a:bodyPr/>
          <a:lstStyle/>
          <a:p>
            <a:fld id="{A6EA515B-EB3D-473C-ADE9-FD8348C61D57}" type="slidenum">
              <a:rPr lang="en-US" smtClean="0"/>
              <a:t>11</a:t>
            </a:fld>
            <a:endParaRPr lang="en-US"/>
          </a:p>
        </p:txBody>
      </p:sp>
    </p:spTree>
    <p:extLst>
      <p:ext uri="{BB962C8B-B14F-4D97-AF65-F5344CB8AC3E}">
        <p14:creationId xmlns:p14="http://schemas.microsoft.com/office/powerpoint/2010/main" val="1539046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(Upper left) A zoomed-in view of several signals shows the presence of cardiac pulse at approximately 1 Hz.</a:t>
            </a:r>
          </a:p>
          <a:p>
            <a:r>
              <a:rPr lang="en-US" dirty="0">
                <a:latin typeface="Calibri" panose="020F0502020204030204" pitchFamily="34" charset="0"/>
              </a:rPr>
              <a:t>(Lower left) Spectral measures averaged over several time traces show strong peaks at ~1Hz (cardiac pulse) and approximately 1/26 Hz (the stimulus frequency).</a:t>
            </a:r>
          </a:p>
          <a:p>
            <a:r>
              <a:rPr lang="en-US" dirty="0">
                <a:latin typeface="Calibri" panose="020F0502020204030204" pitchFamily="34" charset="0"/>
              </a:rPr>
              <a:t>(Upper right) Light level (log) vs. source-detector distance shows expected falloff, with cross-talk at distances &gt; 45 mm.</a:t>
            </a:r>
          </a:p>
          <a:p>
            <a:r>
              <a:rPr lang="en-US" dirty="0">
                <a:latin typeface="Calibri" panose="020F0502020204030204" pitchFamily="34" charset="0"/>
              </a:rPr>
              <a:t>(Lower right) Histogram of signal % standard deviation shows several measurements below ‘good measurement’ threshold of 7.5%.</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2"/>
          <a:stretch>
            <a:fillRect/>
          </a:stretch>
        </p:blipFill>
        <p:spPr>
          <a:xfrm>
            <a:off x="5704885" y="1072479"/>
            <a:ext cx="6487115" cy="5627977"/>
          </a:xfrm>
          <a:prstGeom prst="rect">
            <a:avLst/>
          </a:prstGeom>
        </p:spPr>
      </p:pic>
      <p:sp>
        <p:nvSpPr>
          <p:cNvPr id="4" name="Slide Number Placeholder 3">
            <a:extLst>
              <a:ext uri="{FF2B5EF4-FFF2-40B4-BE49-F238E27FC236}">
                <a16:creationId xmlns:a16="http://schemas.microsoft.com/office/drawing/2014/main" id="{2C625334-5909-85B4-AC52-B0F00D137076}"/>
              </a:ext>
            </a:extLst>
          </p:cNvPr>
          <p:cNvSpPr>
            <a:spLocks noGrp="1"/>
          </p:cNvSpPr>
          <p:nvPr>
            <p:ph type="sldNum" sz="quarter" idx="12"/>
          </p:nvPr>
        </p:nvSpPr>
        <p:spPr/>
        <p:txBody>
          <a:bodyPr/>
          <a:lstStyle/>
          <a:p>
            <a:fld id="{A6EA515B-EB3D-473C-ADE9-FD8348C61D57}" type="slidenum">
              <a:rPr lang="en-US" smtClean="0"/>
              <a:t>12</a:t>
            </a:fld>
            <a:endParaRPr lang="en-US"/>
          </a:p>
        </p:txBody>
      </p:sp>
    </p:spTree>
    <p:extLst>
      <p:ext uri="{BB962C8B-B14F-4D97-AF65-F5344CB8AC3E}">
        <p14:creationId xmlns:p14="http://schemas.microsoft.com/office/powerpoint/2010/main" val="860347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A zoomed-in view of several signals shows the presence of cardiac pulse at approximately 1 Hz.</a:t>
            </a:r>
          </a:p>
          <a:p>
            <a:r>
              <a:rPr lang="en-US" dirty="0">
                <a:latin typeface="Calibri" panose="020F0502020204030204" pitchFamily="34" charset="0"/>
              </a:rPr>
              <a:t>Approximately 1 second passes between the peaks of each pulse</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r="51476" b="37531"/>
          <a:stretch/>
        </p:blipFill>
        <p:spPr>
          <a:xfrm>
            <a:off x="6862046" y="1072480"/>
            <a:ext cx="4994052" cy="5577738"/>
          </a:xfrm>
          <a:prstGeom prst="rect">
            <a:avLst/>
          </a:prstGeom>
        </p:spPr>
      </p:pic>
      <p:sp>
        <p:nvSpPr>
          <p:cNvPr id="4" name="Slide Number Placeholder 3">
            <a:extLst>
              <a:ext uri="{FF2B5EF4-FFF2-40B4-BE49-F238E27FC236}">
                <a16:creationId xmlns:a16="http://schemas.microsoft.com/office/drawing/2014/main" id="{92C7B6D7-B6D2-F4BA-9601-0DE0C0F7FD21}"/>
              </a:ext>
            </a:extLst>
          </p:cNvPr>
          <p:cNvSpPr>
            <a:spLocks noGrp="1"/>
          </p:cNvSpPr>
          <p:nvPr>
            <p:ph type="sldNum" sz="quarter" idx="12"/>
          </p:nvPr>
        </p:nvSpPr>
        <p:spPr/>
        <p:txBody>
          <a:bodyPr/>
          <a:lstStyle/>
          <a:p>
            <a:fld id="{A6EA515B-EB3D-473C-ADE9-FD8348C61D57}" type="slidenum">
              <a:rPr lang="en-US" smtClean="0"/>
              <a:t>13</a:t>
            </a:fld>
            <a:endParaRPr lang="en-US"/>
          </a:p>
        </p:txBody>
      </p:sp>
    </p:spTree>
    <p:extLst>
      <p:ext uri="{BB962C8B-B14F-4D97-AF65-F5344CB8AC3E}">
        <p14:creationId xmlns:p14="http://schemas.microsoft.com/office/powerpoint/2010/main" val="106007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Spectral measures averaged over several time traces show strong peaks at frequencies associated with important phenomenon</a:t>
            </a:r>
          </a:p>
          <a:p>
            <a:r>
              <a:rPr lang="en-US" dirty="0">
                <a:latin typeface="Calibri" panose="020F0502020204030204" pitchFamily="34" charset="0"/>
              </a:rPr>
              <a:t>Peak 1 @ 1Hz = cardiac pulse</a:t>
            </a:r>
          </a:p>
          <a:p>
            <a:pPr lvl="1"/>
            <a:r>
              <a:rPr lang="en-US" dirty="0">
                <a:latin typeface="Calibri" panose="020F0502020204030204" pitchFamily="34" charset="0"/>
              </a:rPr>
              <a:t>Heart rate</a:t>
            </a:r>
          </a:p>
          <a:p>
            <a:r>
              <a:rPr lang="en-US" dirty="0">
                <a:latin typeface="Calibri" panose="020F0502020204030204" pitchFamily="34" charset="0"/>
              </a:rPr>
              <a:t>Peak 2 @ 1/26 HZ = stimulus frequency</a:t>
            </a:r>
          </a:p>
          <a:p>
            <a:pPr lvl="1"/>
            <a:r>
              <a:rPr lang="en-US" dirty="0">
                <a:latin typeface="Calibri" panose="020F0502020204030204" pitchFamily="34" charset="0"/>
              </a:rPr>
              <a:t>This should be the largest peak visible, and is indicative of low motion/good data quality</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t="63187" r="51850"/>
          <a:stretch/>
        </p:blipFill>
        <p:spPr>
          <a:xfrm>
            <a:off x="5518734" y="1072479"/>
            <a:ext cx="6337364" cy="4203527"/>
          </a:xfrm>
          <a:prstGeom prst="rect">
            <a:avLst/>
          </a:prstGeom>
        </p:spPr>
      </p:pic>
      <p:sp>
        <p:nvSpPr>
          <p:cNvPr id="4" name="TextBox 3"/>
          <p:cNvSpPr txBox="1"/>
          <p:nvPr/>
        </p:nvSpPr>
        <p:spPr>
          <a:xfrm>
            <a:off x="10729363" y="3746611"/>
            <a:ext cx="706860" cy="307777"/>
          </a:xfrm>
          <a:prstGeom prst="rect">
            <a:avLst/>
          </a:prstGeom>
          <a:noFill/>
        </p:spPr>
        <p:txBody>
          <a:bodyPr wrap="none" rtlCol="0">
            <a:spAutoFit/>
          </a:bodyPr>
          <a:lstStyle/>
          <a:p>
            <a:r>
              <a:rPr lang="en-US" sz="1400" dirty="0">
                <a:solidFill>
                  <a:schemeClr val="accent2"/>
                </a:solidFill>
              </a:rPr>
              <a:t>Peak 1</a:t>
            </a:r>
          </a:p>
        </p:txBody>
      </p:sp>
      <p:sp>
        <p:nvSpPr>
          <p:cNvPr id="10" name="TextBox 9"/>
          <p:cNvSpPr txBox="1"/>
          <p:nvPr/>
        </p:nvSpPr>
        <p:spPr>
          <a:xfrm>
            <a:off x="8393823" y="1620966"/>
            <a:ext cx="706860" cy="307777"/>
          </a:xfrm>
          <a:prstGeom prst="rect">
            <a:avLst/>
          </a:prstGeom>
          <a:noFill/>
        </p:spPr>
        <p:txBody>
          <a:bodyPr wrap="none" rtlCol="0">
            <a:spAutoFit/>
          </a:bodyPr>
          <a:lstStyle/>
          <a:p>
            <a:r>
              <a:rPr lang="en-US" sz="1400" dirty="0">
                <a:solidFill>
                  <a:schemeClr val="accent2"/>
                </a:solidFill>
              </a:rPr>
              <a:t>Peak 2</a:t>
            </a:r>
          </a:p>
        </p:txBody>
      </p:sp>
      <p:cxnSp>
        <p:nvCxnSpPr>
          <p:cNvPr id="7" name="Straight Arrow Connector 6"/>
          <p:cNvCxnSpPr/>
          <p:nvPr/>
        </p:nvCxnSpPr>
        <p:spPr>
          <a:xfrm flipH="1">
            <a:off x="8393823" y="1928743"/>
            <a:ext cx="353430" cy="182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2"/>
          </p:cNvCxnSpPr>
          <p:nvPr/>
        </p:nvCxnSpPr>
        <p:spPr>
          <a:xfrm flipH="1">
            <a:off x="10794775" y="4054388"/>
            <a:ext cx="288018" cy="169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9B8B618-B9CD-010C-775C-07CE9EB92970}"/>
              </a:ext>
            </a:extLst>
          </p:cNvPr>
          <p:cNvSpPr>
            <a:spLocks noGrp="1"/>
          </p:cNvSpPr>
          <p:nvPr>
            <p:ph type="sldNum" sz="quarter" idx="12"/>
          </p:nvPr>
        </p:nvSpPr>
        <p:spPr/>
        <p:txBody>
          <a:bodyPr/>
          <a:lstStyle/>
          <a:p>
            <a:fld id="{A6EA515B-EB3D-473C-ADE9-FD8348C61D57}" type="slidenum">
              <a:rPr lang="en-US" smtClean="0"/>
              <a:t>14</a:t>
            </a:fld>
            <a:endParaRPr lang="en-US"/>
          </a:p>
        </p:txBody>
      </p:sp>
    </p:spTree>
    <p:extLst>
      <p:ext uri="{BB962C8B-B14F-4D97-AF65-F5344CB8AC3E}">
        <p14:creationId xmlns:p14="http://schemas.microsoft.com/office/powerpoint/2010/main" val="2243232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Light level (log) vs. source-detector distance shows expected falloff, with cross-talk at distances &gt; 45 mm.</a:t>
            </a:r>
          </a:p>
          <a:p>
            <a:r>
              <a:rPr lang="en-US" dirty="0">
                <a:latin typeface="Calibri" panose="020F0502020204030204" pitchFamily="34" charset="0"/>
              </a:rPr>
              <a:t>For good data</a:t>
            </a:r>
          </a:p>
          <a:p>
            <a:pPr lvl="1"/>
            <a:r>
              <a:rPr lang="en-US" dirty="0">
                <a:latin typeface="Calibri" panose="020F0502020204030204" pitchFamily="34" charset="0"/>
              </a:rPr>
              <a:t>Bands are approximately 2 orders of magnitude in length</a:t>
            </a:r>
          </a:p>
          <a:p>
            <a:pPr lvl="1"/>
            <a:r>
              <a:rPr lang="en-US" dirty="0">
                <a:latin typeface="Calibri" panose="020F0502020204030204" pitchFamily="34" charset="0"/>
              </a:rPr>
              <a:t>There’s a log-linear trend to the falloff plot</a:t>
            </a:r>
          </a:p>
          <a:p>
            <a:pPr lvl="2"/>
            <a:r>
              <a:rPr lang="en-US" dirty="0">
                <a:latin typeface="Calibri" panose="020F0502020204030204" pitchFamily="34" charset="0"/>
              </a:rPr>
              <a:t>Bars will follow a decreasing linear line, like the arrow shown in green. Ideally, the middle of each bar will be along the line</a:t>
            </a:r>
          </a:p>
          <a:p>
            <a:pPr lvl="2"/>
            <a:r>
              <a:rPr lang="en-US" dirty="0">
                <a:latin typeface="Calibri" panose="020F0502020204030204" pitchFamily="34" charset="0"/>
              </a:rPr>
              <a:t>The plot on the right doesn’t have a great log-linear falloff, but this is a good example of a mediocre falloff plot</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l="51143" b="37531"/>
          <a:stretch/>
        </p:blipFill>
        <p:spPr>
          <a:xfrm>
            <a:off x="6894414" y="1072479"/>
            <a:ext cx="4961684" cy="5503857"/>
          </a:xfrm>
          <a:prstGeom prst="rect">
            <a:avLst/>
          </a:prstGeom>
        </p:spPr>
      </p:pic>
      <p:cxnSp>
        <p:nvCxnSpPr>
          <p:cNvPr id="5" name="Straight Arrow Connector 4"/>
          <p:cNvCxnSpPr/>
          <p:nvPr/>
        </p:nvCxnSpPr>
        <p:spPr>
          <a:xfrm>
            <a:off x="8011115" y="2565175"/>
            <a:ext cx="2856489" cy="2589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CCD735A-FAAD-AA9D-1481-BD821C572005}"/>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717861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Histogram of signal % standard deviation shows several measurements below ‘good measurement’ threshold of 7.5%.</a:t>
            </a:r>
          </a:p>
          <a:p>
            <a:pPr lvl="1"/>
            <a:r>
              <a:rPr lang="en-US" dirty="0">
                <a:latin typeface="Calibri" panose="020F0502020204030204" pitchFamily="34" charset="0"/>
              </a:rPr>
              <a:t>Red line = threshold</a:t>
            </a:r>
          </a:p>
          <a:p>
            <a:r>
              <a:rPr lang="en-US" dirty="0">
                <a:latin typeface="Calibri" panose="020F0502020204030204" pitchFamily="34" charset="0"/>
              </a:rPr>
              <a:t>Good data will have all, or almost all, measurements to the </a:t>
            </a:r>
            <a:r>
              <a:rPr lang="en-US" b="1" dirty="0">
                <a:latin typeface="Calibri" panose="020F0502020204030204" pitchFamily="34" charset="0"/>
              </a:rPr>
              <a:t>LEFT</a:t>
            </a:r>
            <a:r>
              <a:rPr lang="en-US" dirty="0">
                <a:latin typeface="Calibri" panose="020F0502020204030204" pitchFamily="34" charset="0"/>
              </a:rPr>
              <a:t> of the red line.</a:t>
            </a:r>
          </a:p>
          <a:p>
            <a:r>
              <a:rPr lang="en-US" dirty="0">
                <a:latin typeface="Calibri" panose="020F0502020204030204" pitchFamily="34" charset="0"/>
              </a:rPr>
              <a:t>Poor data will have many measurements to the </a:t>
            </a:r>
            <a:r>
              <a:rPr lang="en-US" b="1" dirty="0">
                <a:latin typeface="Calibri" panose="020F0502020204030204" pitchFamily="34" charset="0"/>
              </a:rPr>
              <a:t>RIGHT</a:t>
            </a:r>
            <a:r>
              <a:rPr lang="en-US" dirty="0">
                <a:latin typeface="Calibri" panose="020F0502020204030204" pitchFamily="34" charset="0"/>
              </a:rPr>
              <a:t> of the red line</a:t>
            </a:r>
            <a:endParaRPr lang="en-US" b="1" dirty="0">
              <a:latin typeface="Calibri" panose="020F0502020204030204" pitchFamily="34" charset="0"/>
            </a:endParaRP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rotWithShape="1">
          <a:blip r:embed="rId2"/>
          <a:srcRect l="52266" t="62756"/>
          <a:stretch/>
        </p:blipFill>
        <p:spPr>
          <a:xfrm>
            <a:off x="5443001" y="1072479"/>
            <a:ext cx="6413098" cy="4341093"/>
          </a:xfrm>
          <a:prstGeom prst="rect">
            <a:avLst/>
          </a:prstGeom>
        </p:spPr>
      </p:pic>
      <p:sp>
        <p:nvSpPr>
          <p:cNvPr id="4" name="Slide Number Placeholder 3">
            <a:extLst>
              <a:ext uri="{FF2B5EF4-FFF2-40B4-BE49-F238E27FC236}">
                <a16:creationId xmlns:a16="http://schemas.microsoft.com/office/drawing/2014/main" id="{FC82DD4A-F037-FAC5-15DF-E71ACFAA590B}"/>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360221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8" name="Content Placeholder 7"/>
          <p:cNvSpPr>
            <a:spLocks noGrp="1"/>
          </p:cNvSpPr>
          <p:nvPr>
            <p:ph idx="1"/>
          </p:nvPr>
        </p:nvSpPr>
        <p:spPr>
          <a:xfrm>
            <a:off x="169158" y="960454"/>
            <a:ext cx="8760658" cy="5897546"/>
          </a:xfrm>
        </p:spPr>
        <p:txBody>
          <a:bodyPr>
            <a:normAutofit lnSpcReduction="10000"/>
          </a:bodyPr>
          <a:lstStyle/>
          <a:p>
            <a:pPr lvl="0"/>
            <a:r>
              <a:rPr lang="en-US" dirty="0">
                <a:solidFill>
                  <a:prstClr val="white"/>
                </a:solidFill>
                <a:latin typeface="Calibri" panose="020F0502020204030204"/>
              </a:rPr>
              <a:t>Pre-processing generally follows the pipeline on the right, code shown below:</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logmean</a:t>
            </a:r>
            <a:r>
              <a:rPr lang="en-US" sz="1200" b="1" dirty="0">
                <a:solidFill>
                  <a:schemeClr val="tx1"/>
                </a:solidFill>
                <a:latin typeface="Courier New" panose="02070309020205020404" pitchFamily="49" charset="0"/>
                <a:cs typeface="Courier New" panose="02070309020205020404" pitchFamily="49" charset="0"/>
              </a:rPr>
              <a:t>(data);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Logmean</a:t>
            </a:r>
            <a:r>
              <a:rPr lang="en-US" sz="12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info = </a:t>
            </a:r>
            <a:r>
              <a:rPr lang="en-US" sz="1200" b="1" dirty="0" err="1">
                <a:solidFill>
                  <a:schemeClr val="tx1"/>
                </a:solidFill>
                <a:latin typeface="Courier New" panose="02070309020205020404" pitchFamily="49" charset="0"/>
                <a:cs typeface="Courier New" panose="02070309020205020404" pitchFamily="49" charset="0"/>
              </a:rPr>
              <a:t>FindGoodMeas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0.075); 		</a:t>
            </a:r>
            <a:r>
              <a:rPr lang="en-US" sz="1200" b="1" dirty="0">
                <a:solidFill>
                  <a:schemeClr val="accent2"/>
                </a:solidFill>
                <a:latin typeface="Courier New" panose="02070309020205020404" pitchFamily="49" charset="0"/>
                <a:cs typeface="Courier New" panose="02070309020205020404" pitchFamily="49" charset="0"/>
              </a:rPr>
              <a:t>% Detect Noisy Channels</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detrend_tts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highpass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.02,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High Pass Filter</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1,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1</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hem = </a:t>
            </a:r>
            <a:r>
              <a:rPr lang="en-US" sz="1200" b="1" dirty="0" err="1">
                <a:solidFill>
                  <a:schemeClr val="tx1"/>
                </a:solidFill>
                <a:latin typeface="Courier New" panose="02070309020205020404" pitchFamily="49" charset="0"/>
                <a:cs typeface="Courier New" panose="02070309020205020404" pitchFamily="49" charset="0"/>
              </a:rPr>
              <a:t>gethem</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a:t>
            </a:r>
            <a:r>
              <a:rPr lang="en-US" sz="1200" b="1" dirty="0">
                <a:solidFill>
                  <a:schemeClr val="accent2"/>
                </a:solidFill>
                <a:latin typeface="Courier New" panose="02070309020205020404" pitchFamily="49" charset="0"/>
                <a:cs typeface="Courier New" panose="02070309020205020404" pitchFamily="49" charset="0"/>
              </a:rPr>
              <a:t>% Superficial Signal Regression</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 </a:t>
            </a:r>
            <a:r>
              <a:rPr lang="en-US" sz="1200" b="1" dirty="0" err="1">
                <a:solidFill>
                  <a:schemeClr val="tx1"/>
                </a:solidFill>
                <a:latin typeface="Courier New" panose="02070309020205020404" pitchFamily="49" charset="0"/>
                <a:cs typeface="Courier New" panose="02070309020205020404" pitchFamily="49" charset="0"/>
              </a:rPr>
              <a:t>regcorr</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hem);</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0.5,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 </a:t>
            </a:r>
            <a:r>
              <a:rPr lang="en-US" sz="1200" b="1" dirty="0" err="1">
                <a:solidFill>
                  <a:schemeClr val="tx1"/>
                </a:solidFill>
                <a:latin typeface="Courier New" panose="02070309020205020404" pitchFamily="49" charset="0"/>
                <a:cs typeface="Courier New" panose="02070309020205020404" pitchFamily="49" charset="0"/>
              </a:rPr>
              <a:t>resample_tts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1, 1e-5); 	</a:t>
            </a:r>
            <a:r>
              <a:rPr lang="en-US" sz="1200" b="1" dirty="0">
                <a:solidFill>
                  <a:schemeClr val="accent2"/>
                </a:solidFill>
                <a:latin typeface="Courier New" panose="02070309020205020404" pitchFamily="49" charset="0"/>
                <a:cs typeface="Courier New" panose="02070309020205020404" pitchFamily="49" charset="0"/>
              </a:rPr>
              <a:t>% 1 Hz Resampling</a:t>
            </a:r>
          </a:p>
          <a:p>
            <a:pPr marL="0" indent="0">
              <a:buNone/>
            </a:pPr>
            <a:endParaRPr lang="en-US" dirty="0">
              <a:solidFill>
                <a:prstClr val="white"/>
              </a:solidFill>
              <a:latin typeface="Calibri" panose="020F0502020204030204"/>
            </a:endParaRPr>
          </a:p>
          <a:p>
            <a:r>
              <a:rPr lang="en-US" dirty="0">
                <a:solidFill>
                  <a:prstClr val="white"/>
                </a:solidFill>
                <a:latin typeface="Calibri" panose="020F0502020204030204"/>
              </a:rPr>
              <a:t>Pre-processing can be broken down into two chunks, pre-filtering, and filtering. Both of these stages will be visualized in the following slides</a:t>
            </a:r>
          </a:p>
          <a:p>
            <a:pPr lvl="1"/>
            <a:r>
              <a:rPr lang="en-US" dirty="0">
                <a:solidFill>
                  <a:prstClr val="white"/>
                </a:solidFill>
                <a:latin typeface="Calibri" panose="020F0502020204030204"/>
              </a:rPr>
              <a:t>For this tutorial, </a:t>
            </a:r>
            <a:r>
              <a:rPr lang="en-US" sz="2000" b="1" dirty="0">
                <a:solidFill>
                  <a:prstClr val="white"/>
                </a:solidFill>
                <a:latin typeface="Calibri" panose="020F0502020204030204"/>
              </a:rPr>
              <a:t>run lines 44-57</a:t>
            </a:r>
            <a:r>
              <a:rPr lang="en-US" dirty="0">
                <a:solidFill>
                  <a:prstClr val="white"/>
                </a:solidFill>
                <a:latin typeface="Calibri" panose="020F0502020204030204"/>
              </a:rPr>
              <a:t> to generate both pre-filtered and filtered data, so you can visualize the effects of filtering side-by-side.</a:t>
            </a:r>
          </a:p>
          <a:p>
            <a:endParaRPr lang="en-US" dirty="0">
              <a:solidFill>
                <a:prstClr val="white"/>
              </a:solidFill>
              <a:latin typeface="Calibri" panose="020F0502020204030204"/>
            </a:endParaRPr>
          </a:p>
          <a:p>
            <a:r>
              <a:rPr lang="en-US" dirty="0">
                <a:solidFill>
                  <a:prstClr val="white"/>
                </a:solidFill>
                <a:latin typeface="Calibri" panose="020F0502020204030204"/>
              </a:rPr>
              <a:t>Subsequent plots and images show </a:t>
            </a:r>
            <a:r>
              <a:rPr lang="en-US" i="1" dirty="0">
                <a:solidFill>
                  <a:prstClr val="white"/>
                </a:solidFill>
                <a:latin typeface="Calibri" panose="020F0502020204030204"/>
              </a:rPr>
              <a:t>differential measurements</a:t>
            </a:r>
            <a:r>
              <a:rPr lang="en-US" dirty="0">
                <a:solidFill>
                  <a:prstClr val="white"/>
                </a:solidFill>
                <a:latin typeface="Calibri" panose="020F0502020204030204"/>
              </a:rPr>
              <a:t>, computed as the logarithm of the ratio of each signal and its temporal average</a:t>
            </a:r>
          </a:p>
          <a:p>
            <a:endParaRPr lang="en-US" dirty="0">
              <a:solidFill>
                <a:prstClr val="white"/>
              </a:solidFill>
              <a:latin typeface="Calibri" panose="020F0502020204030204"/>
            </a:endParaRPr>
          </a:p>
          <a:p>
            <a:r>
              <a:rPr lang="en-US" dirty="0">
                <a:solidFill>
                  <a:prstClr val="white"/>
                </a:solidFill>
                <a:latin typeface="Calibri" panose="020F0502020204030204"/>
              </a:rPr>
              <a:t>For a more in-depth exploration of pre-processing parameter settings, please see the Tutorial on Pre-processing.</a:t>
            </a:r>
          </a:p>
          <a:p>
            <a:pPr marL="0" indent="0">
              <a:buNone/>
            </a:pPr>
            <a:endParaRPr lang="en-US" dirty="0">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id="{5C18948A-BC97-7B7F-166F-3B39B5764EFA}"/>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2598653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pre-filtering</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7" y="960455"/>
                <a:ext cx="6774691" cy="5494670"/>
              </a:xfrm>
            </p:spPr>
            <p:txBody>
              <a:bodyPr>
                <a:normAutofit fontScale="92500" lnSpcReduction="2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unfiltered data</a:t>
                </a:r>
              </a:p>
              <a:p>
                <a:pPr lvl="1"/>
                <a:r>
                  <a:rPr lang="en-US" dirty="0">
                    <a:solidFill>
                      <a:prstClr val="white"/>
                    </a:solidFill>
                    <a:latin typeface="Calibri" panose="020F0502020204030204"/>
                  </a:rPr>
                  <a:t>Data has gone through the first 3 steps of pre-processing, but has yet to undergo filtering</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Before filtering, pulse peak is visible, but it’s hard to make out where the stimulus peak is</a:t>
                </a:r>
              </a:p>
              <a:p>
                <a:pPr lvl="2"/>
                <a:r>
                  <a:rPr lang="en-US" dirty="0">
                    <a:solidFill>
                      <a:prstClr val="white"/>
                    </a:solidFill>
                    <a:latin typeface="Calibri" panose="020F0502020204030204"/>
                  </a:rPr>
                  <a:t>Stim peak is in between </a:t>
                </a:r>
                <a14:m>
                  <m:oMath xmlns:m="http://schemas.openxmlformats.org/officeDocument/2006/math">
                    <m:sSup>
                      <m:sSupPr>
                        <m:ctrlPr>
                          <a:rPr lang="en-US" i="1" smtClean="0">
                            <a:solidFill>
                              <a:prstClr val="white"/>
                            </a:solidFill>
                            <a:latin typeface="Cambria Math" panose="02040503050406030204" pitchFamily="18" charset="0"/>
                          </a:rPr>
                        </m:ctrlPr>
                      </m:sSupPr>
                      <m:e>
                        <m:r>
                          <a:rPr lang="en-US" b="0" i="1" smtClean="0">
                            <a:solidFill>
                              <a:prstClr val="white"/>
                            </a:solidFill>
                            <a:latin typeface="Cambria Math" panose="02040503050406030204" pitchFamily="18" charset="0"/>
                          </a:rPr>
                          <m:t>10</m:t>
                        </m:r>
                      </m:e>
                      <m:sup>
                        <m:r>
                          <a:rPr lang="en-US" b="0" i="1" smtClean="0">
                            <a:solidFill>
                              <a:prstClr val="white"/>
                            </a:solidFill>
                            <a:latin typeface="Cambria Math" panose="02040503050406030204" pitchFamily="18" charset="0"/>
                          </a:rPr>
                          <m:t>−2</m:t>
                        </m:r>
                      </m:sup>
                    </m:sSup>
                  </m:oMath>
                </a14:m>
                <a:r>
                  <a:rPr lang="en-US" dirty="0">
                    <a:solidFill>
                      <a:prstClr val="white"/>
                    </a:solidFill>
                    <a:latin typeface="Calibri" panose="020F0502020204030204"/>
                  </a:rPr>
                  <a:t> and </a:t>
                </a:r>
                <a14:m>
                  <m:oMath xmlns:m="http://schemas.openxmlformats.org/officeDocument/2006/math">
                    <m:sSup>
                      <m:sSupPr>
                        <m:ctrlPr>
                          <a:rPr lang="en-US" i="1">
                            <a:solidFill>
                              <a:prstClr val="white"/>
                            </a:solidFill>
                            <a:latin typeface="Cambria Math" panose="02040503050406030204" pitchFamily="18" charset="0"/>
                          </a:rPr>
                        </m:ctrlPr>
                      </m:sSupPr>
                      <m:e>
                        <m:r>
                          <a:rPr lang="en-US" i="1">
                            <a:solidFill>
                              <a:prstClr val="white"/>
                            </a:solidFill>
                            <a:latin typeface="Cambria Math" panose="02040503050406030204" pitchFamily="18" charset="0"/>
                          </a:rPr>
                          <m:t>10</m:t>
                        </m:r>
                      </m:e>
                      <m:sup>
                        <m:r>
                          <a:rPr lang="en-US" i="1">
                            <a:solidFill>
                              <a:prstClr val="white"/>
                            </a:solidFill>
                            <a:latin typeface="Cambria Math" panose="02040503050406030204" pitchFamily="18" charset="0"/>
                          </a:rPr>
                          <m:t>−</m:t>
                        </m:r>
                        <m:r>
                          <a:rPr lang="en-US" b="0" i="1" smtClean="0">
                            <a:solidFill>
                              <a:prstClr val="white"/>
                            </a:solidFill>
                            <a:latin typeface="Cambria Math" panose="02040503050406030204" pitchFamily="18" charset="0"/>
                          </a:rPr>
                          <m:t>1</m:t>
                        </m:r>
                      </m:sup>
                    </m:sSup>
                  </m:oMath>
                </a14:m>
                <a:endParaRPr lang="en-US" dirty="0">
                  <a:solidFill>
                    <a:prstClr val="white"/>
                  </a:solidFill>
                  <a:latin typeface="Calibri" panose="020F0502020204030204"/>
                </a:endParaRP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457200" lvl="1" indent="0">
                  <a:buNone/>
                </a:pPr>
                <a:endParaRPr lang="en-US" dirty="0">
                  <a:solidFill>
                    <a:schemeClr val="accent2"/>
                  </a:solidFill>
                  <a:latin typeface="Courier New" panose="02070309020205020404" pitchFamily="49" charset="0"/>
                  <a:cs typeface="Courier New" panose="02070309020205020404" pitchFamily="49" charset="0"/>
                </a:endParaRP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7" y="960455"/>
                <a:ext cx="6774691" cy="5494670"/>
              </a:xfrm>
              <a:blipFill>
                <a:blip r:embed="rId2"/>
                <a:stretch>
                  <a:fillRect l="-180" t="-1221" b="-333"/>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7856467" y="0"/>
            <a:ext cx="3075169" cy="4199766"/>
          </a:xfrm>
          <a:prstGeom prst="rect">
            <a:avLst/>
          </a:prstGeom>
        </p:spPr>
      </p:pic>
      <p:sp>
        <p:nvSpPr>
          <p:cNvPr id="3" name="TextBox 2"/>
          <p:cNvSpPr txBox="1"/>
          <p:nvPr/>
        </p:nvSpPr>
        <p:spPr>
          <a:xfrm>
            <a:off x="6943848" y="0"/>
            <a:ext cx="678391" cy="369332"/>
          </a:xfrm>
          <a:prstGeom prst="rect">
            <a:avLst/>
          </a:prstGeom>
          <a:noFill/>
        </p:spPr>
        <p:txBody>
          <a:bodyPr wrap="none" rtlCol="0">
            <a:spAutoFit/>
          </a:bodyPr>
          <a:lstStyle/>
          <a:p>
            <a:r>
              <a:rPr lang="en-US" dirty="0"/>
              <a:t>Fig 1</a:t>
            </a:r>
          </a:p>
        </p:txBody>
      </p:sp>
      <p:sp>
        <p:nvSpPr>
          <p:cNvPr id="8" name="TextBox 7"/>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9" name="Straight Arrow Connector 8"/>
          <p:cNvCxnSpPr/>
          <p:nvPr/>
        </p:nvCxnSpPr>
        <p:spPr>
          <a:xfrm flipH="1">
            <a:off x="10292441" y="3183445"/>
            <a:ext cx="846251" cy="558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045683" y="2945500"/>
            <a:ext cx="1032270" cy="307777"/>
          </a:xfrm>
          <a:prstGeom prst="rect">
            <a:avLst/>
          </a:prstGeom>
          <a:noFill/>
        </p:spPr>
        <p:txBody>
          <a:bodyPr wrap="none" rtlCol="0">
            <a:spAutoFit/>
          </a:bodyPr>
          <a:lstStyle/>
          <a:p>
            <a:r>
              <a:rPr lang="en-US" sz="1400" dirty="0"/>
              <a:t>Pulse Peak</a:t>
            </a:r>
          </a:p>
        </p:txBody>
      </p:sp>
      <p:pic>
        <p:nvPicPr>
          <p:cNvPr id="10" name="Picture 9">
            <a:extLst>
              <a:ext uri="{FF2B5EF4-FFF2-40B4-BE49-F238E27FC236}">
                <a16:creationId xmlns:a16="http://schemas.microsoft.com/office/drawing/2014/main" id="{3BC981AA-4E39-A640-FF99-F3D2B2C49BA1}"/>
              </a:ext>
            </a:extLst>
          </p:cNvPr>
          <p:cNvPicPr>
            <a:picLocks noChangeAspect="1"/>
          </p:cNvPicPr>
          <p:nvPr/>
        </p:nvPicPr>
        <p:blipFill>
          <a:blip r:embed="rId4"/>
          <a:stretch>
            <a:fillRect/>
          </a:stretch>
        </p:blipFill>
        <p:spPr>
          <a:xfrm>
            <a:off x="7856466" y="4227036"/>
            <a:ext cx="4335533" cy="2630964"/>
          </a:xfrm>
          <a:prstGeom prst="rect">
            <a:avLst/>
          </a:prstGeom>
        </p:spPr>
      </p:pic>
      <p:sp>
        <p:nvSpPr>
          <p:cNvPr id="11" name="Slide Number Placeholder 10">
            <a:extLst>
              <a:ext uri="{FF2B5EF4-FFF2-40B4-BE49-F238E27FC236}">
                <a16:creationId xmlns:a16="http://schemas.microsoft.com/office/drawing/2014/main" id="{6176F9C1-749B-81FE-74DE-E605E25531D9}"/>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3171832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post-filtering</a:t>
            </a:r>
          </a:p>
        </p:txBody>
      </p:sp>
      <p:sp>
        <p:nvSpPr>
          <p:cNvPr id="28" name="Content Placeholder 7"/>
          <p:cNvSpPr>
            <a:spLocks noGrp="1"/>
          </p:cNvSpPr>
          <p:nvPr>
            <p:ph idx="1"/>
          </p:nvPr>
        </p:nvSpPr>
        <p:spPr>
          <a:xfrm>
            <a:off x="169157" y="960455"/>
            <a:ext cx="6774691" cy="5494670"/>
          </a:xfrm>
        </p:spPr>
        <p:txBody>
          <a:bodyPr>
            <a:normAutofit lnSpcReduction="1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filtered, and resampled data</a:t>
            </a:r>
          </a:p>
          <a:p>
            <a:pPr lvl="1"/>
            <a:r>
              <a:rPr lang="en-US" dirty="0">
                <a:solidFill>
                  <a:prstClr val="white"/>
                </a:solidFill>
                <a:latin typeface="Calibri" panose="020F0502020204030204"/>
              </a:rPr>
              <a:t>Data has gone through all pre-processing steps</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After filtering, stimulus peak is very evident</a:t>
            </a: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0" lvl="0" indent="0">
              <a:buNone/>
            </a:pPr>
            <a:endParaRPr lang="en-US" dirty="0">
              <a:solidFill>
                <a:prstClr val="white"/>
              </a:solidFill>
              <a:latin typeface="Calibri" panose="020F0502020204030204"/>
            </a:endParaRPr>
          </a:p>
          <a:p>
            <a:pPr marL="402336" lvl="0" indent="0">
              <a:spcBef>
                <a:spcPts val="0"/>
              </a:spcBef>
              <a:buNone/>
            </a:pPr>
            <a:endParaRPr lang="en-US" sz="1200" b="1" dirty="0">
              <a:solidFill>
                <a:schemeClr val="tx1"/>
              </a:solidFill>
              <a:latin typeface="Courier New" panose="02070309020205020404" pitchFamily="49" charset="0"/>
              <a:cs typeface="Courier New" panose="02070309020205020404" pitchFamily="49" charset="0"/>
            </a:endParaRPr>
          </a:p>
          <a:p>
            <a:pPr marL="402336" lvl="0" indent="0">
              <a:spcBef>
                <a:spcPts val="0"/>
              </a:spcBef>
              <a:buNone/>
            </a:pPr>
            <a:endParaRPr lang="en-US" sz="1050" b="1" dirty="0">
              <a:solidFill>
                <a:schemeClr val="accent2"/>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endParaRPr lang="en-US" sz="1200" b="1" dirty="0">
              <a:solidFill>
                <a:schemeClr val="accent2"/>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7854696" y="0"/>
            <a:ext cx="3075169" cy="4199766"/>
          </a:xfrm>
          <a:prstGeom prst="rect">
            <a:avLst/>
          </a:prstGeom>
        </p:spPr>
      </p:pic>
      <p:sp>
        <p:nvSpPr>
          <p:cNvPr id="8" name="TextBox 7"/>
          <p:cNvSpPr txBox="1"/>
          <p:nvPr/>
        </p:nvSpPr>
        <p:spPr>
          <a:xfrm>
            <a:off x="6943848" y="0"/>
            <a:ext cx="678391" cy="369332"/>
          </a:xfrm>
          <a:prstGeom prst="rect">
            <a:avLst/>
          </a:prstGeom>
          <a:noFill/>
        </p:spPr>
        <p:txBody>
          <a:bodyPr wrap="none" rtlCol="0">
            <a:spAutoFit/>
          </a:bodyPr>
          <a:lstStyle/>
          <a:p>
            <a:r>
              <a:rPr lang="en-US" dirty="0"/>
              <a:t>Fig 1</a:t>
            </a:r>
          </a:p>
        </p:txBody>
      </p:sp>
      <p:sp>
        <p:nvSpPr>
          <p:cNvPr id="9" name="TextBox 8"/>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10" name="Straight Arrow Connector 9"/>
          <p:cNvCxnSpPr/>
          <p:nvPr/>
        </p:nvCxnSpPr>
        <p:spPr>
          <a:xfrm flipH="1" flipV="1">
            <a:off x="9505950" y="3124200"/>
            <a:ext cx="1632743" cy="59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045683" y="2945500"/>
            <a:ext cx="969753" cy="307777"/>
          </a:xfrm>
          <a:prstGeom prst="rect">
            <a:avLst/>
          </a:prstGeom>
          <a:noFill/>
        </p:spPr>
        <p:txBody>
          <a:bodyPr wrap="none" rtlCol="0">
            <a:spAutoFit/>
          </a:bodyPr>
          <a:lstStyle/>
          <a:p>
            <a:r>
              <a:rPr lang="en-US" sz="1400" dirty="0"/>
              <a:t>Stim Peak</a:t>
            </a:r>
          </a:p>
        </p:txBody>
      </p:sp>
      <p:pic>
        <p:nvPicPr>
          <p:cNvPr id="5" name="Picture 4">
            <a:extLst>
              <a:ext uri="{FF2B5EF4-FFF2-40B4-BE49-F238E27FC236}">
                <a16:creationId xmlns:a16="http://schemas.microsoft.com/office/drawing/2014/main" id="{F308F8A4-8F5E-78DD-DEC1-E61FE0133F0E}"/>
              </a:ext>
            </a:extLst>
          </p:cNvPr>
          <p:cNvPicPr>
            <a:picLocks noChangeAspect="1"/>
          </p:cNvPicPr>
          <p:nvPr/>
        </p:nvPicPr>
        <p:blipFill>
          <a:blip r:embed="rId3"/>
          <a:stretch>
            <a:fillRect/>
          </a:stretch>
        </p:blipFill>
        <p:spPr>
          <a:xfrm>
            <a:off x="7854696" y="4225960"/>
            <a:ext cx="4337304" cy="2632039"/>
          </a:xfrm>
          <a:prstGeom prst="rect">
            <a:avLst/>
          </a:prstGeom>
        </p:spPr>
      </p:pic>
      <p:sp>
        <p:nvSpPr>
          <p:cNvPr id="12" name="Slide Number Placeholder 11">
            <a:extLst>
              <a:ext uri="{FF2B5EF4-FFF2-40B4-BE49-F238E27FC236}">
                <a16:creationId xmlns:a16="http://schemas.microsoft.com/office/drawing/2014/main" id="{A1C58621-5427-0207-1EED-EECBD61B0008}"/>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4054551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7637958" cy="565795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NeuroDot_Beta</a:t>
            </a:r>
            <a:endParaRPr lang="en-US" dirty="0">
              <a:solidFill>
                <a:prstClr val="white">
                  <a:lumMod val="75000"/>
                  <a:lumOff val="25000"/>
                </a:prstClr>
              </a:solidFill>
              <a:latin typeface="Trebuchet MS" panose="020B0603020202020204"/>
            </a:endParaRP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Any other toolbox used for whatever task</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output directory so that you can save files to the desired location</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Change your current directory to your output directory</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cd(</a:t>
            </a:r>
            <a:r>
              <a:rPr lang="en-US" dirty="0" err="1">
                <a:solidFill>
                  <a:prstClr val="white">
                    <a:lumMod val="75000"/>
                    <a:lumOff val="25000"/>
                  </a:prstClr>
                </a:solidFill>
                <a:latin typeface="Trebuchet MS" panose="020B0603020202020204"/>
              </a:rPr>
              <a:t>outputdir</a:t>
            </a:r>
            <a:r>
              <a:rPr lang="en-US" dirty="0">
                <a:solidFill>
                  <a:prstClr val="white">
                    <a:lumMod val="75000"/>
                    <a:lumOff val="25000"/>
                  </a:prstClr>
                </a:solidFill>
                <a:latin typeface="Trebuchet MS" panose="020B0603020202020204"/>
              </a:rPr>
              <a:t>)</a:t>
            </a:r>
            <a:endParaRPr lang="en-US" dirty="0"/>
          </a:p>
          <a:p>
            <a:endParaRPr lang="en-US" dirty="0"/>
          </a:p>
        </p:txBody>
      </p:sp>
      <p:sp>
        <p:nvSpPr>
          <p:cNvPr id="2" name="Slide Number Placeholder 1">
            <a:extLst>
              <a:ext uri="{FF2B5EF4-FFF2-40B4-BE49-F238E27FC236}">
                <a16:creationId xmlns:a16="http://schemas.microsoft.com/office/drawing/2014/main" id="{3F093DB1-254C-8419-D0C2-955B42BD151D}"/>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86303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9341373" cy="1320800"/>
          </a:xfrm>
        </p:spPr>
        <p:txBody>
          <a:bodyPr/>
          <a:lstStyle/>
          <a:p>
            <a:r>
              <a:rPr lang="en-US" dirty="0">
                <a:solidFill>
                  <a:srgbClr val="FF0000"/>
                </a:solidFill>
              </a:rPr>
              <a:t>View effects of Pre-processing side-by-side</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9" y="960455"/>
                <a:ext cx="4378128" cy="5494670"/>
              </a:xfrm>
            </p:spPr>
            <p:txBody>
              <a:bodyPr>
                <a:normAutofit/>
              </a:bodyPr>
              <a:lstStyle/>
              <a:p>
                <a:r>
                  <a:rPr lang="en-US" dirty="0">
                    <a:solidFill>
                      <a:prstClr val="white"/>
                    </a:solidFill>
                    <a:latin typeface="Calibri" panose="020F0502020204030204"/>
                  </a:rPr>
                  <a:t>(Top) raw data plot</a:t>
                </a:r>
              </a:p>
              <a:p>
                <a:pPr lvl="1"/>
                <a:r>
                  <a:rPr lang="en-US" dirty="0">
                    <a:solidFill>
                      <a:prstClr val="white"/>
                    </a:solidFill>
                    <a:latin typeface="Calibri" panose="020F0502020204030204"/>
                    <a:cs typeface="Courier New" panose="02070309020205020404" pitchFamily="49" charset="0"/>
                  </a:rPr>
                  <a:t>Notice that after filtering, the length of time shrinks. This is because we filtered out both low, and high frequency noise</a:t>
                </a:r>
              </a:p>
              <a:p>
                <a:r>
                  <a:rPr lang="en-US" dirty="0">
                    <a:solidFill>
                      <a:prstClr val="white"/>
                    </a:solidFill>
                    <a:latin typeface="Calibri" panose="020F0502020204030204"/>
                    <a:cs typeface="Courier New" panose="02070309020205020404" pitchFamily="49" charset="0"/>
                  </a:rPr>
                  <a:t>(Middle) image plot of scaled data</a:t>
                </a:r>
              </a:p>
              <a:p>
                <a:pPr lvl="1"/>
                <a:r>
                  <a:rPr lang="en-US" dirty="0">
                    <a:solidFill>
                      <a:prstClr val="white"/>
                    </a:solidFill>
                    <a:latin typeface="Calibri" panose="020F0502020204030204"/>
                    <a:cs typeface="Courier New" panose="02070309020205020404" pitchFamily="49" charset="0"/>
                  </a:rPr>
                  <a:t>Notice that both the time (x axis) and range of the data (</a:t>
                </a:r>
                <a:r>
                  <a:rPr lang="en-US" dirty="0" err="1">
                    <a:solidFill>
                      <a:prstClr val="white"/>
                    </a:solidFill>
                    <a:latin typeface="Calibri" panose="020F0502020204030204"/>
                    <a:cs typeface="Courier New" panose="02070309020205020404" pitchFamily="49" charset="0"/>
                  </a:rPr>
                  <a:t>colorscale</a:t>
                </a:r>
                <a:r>
                  <a:rPr lang="en-US" dirty="0">
                    <a:solidFill>
                      <a:prstClr val="white"/>
                    </a:solidFill>
                    <a:latin typeface="Calibri" panose="020F0502020204030204"/>
                    <a:cs typeface="Courier New" panose="02070309020205020404" pitchFamily="49" charset="0"/>
                  </a:rPr>
                  <a:t>) are lower after filtering</a:t>
                </a:r>
              </a:p>
              <a:p>
                <a:pPr lvl="1"/>
                <a:r>
                  <a:rPr lang="en-US" dirty="0">
                    <a:solidFill>
                      <a:prstClr val="white"/>
                    </a:solidFill>
                    <a:latin typeface="Calibri" panose="020F0502020204030204"/>
                    <a:cs typeface="Courier New" panose="02070309020205020404" pitchFamily="49" charset="0"/>
                  </a:rPr>
                  <a:t>This is because noise is removed during filtering</a:t>
                </a:r>
              </a:p>
              <a:p>
                <a:r>
                  <a:rPr lang="en-US" dirty="0">
                    <a:solidFill>
                      <a:prstClr val="white"/>
                    </a:solidFill>
                    <a:latin typeface="Calibri" panose="020F0502020204030204"/>
                    <a:cs typeface="Courier New" panose="02070309020205020404" pitchFamily="49" charset="0"/>
                  </a:rPr>
                  <a:t>(Bottom) Fourier Transformed Data</a:t>
                </a:r>
              </a:p>
              <a:p>
                <a:pPr lvl="1"/>
                <a:r>
                  <a:rPr lang="en-US" dirty="0">
                    <a:solidFill>
                      <a:prstClr val="white"/>
                    </a:solidFill>
                    <a:latin typeface="Calibri" panose="020F0502020204030204"/>
                    <a:cs typeface="Courier New" panose="02070309020205020404" pitchFamily="49" charset="0"/>
                  </a:rPr>
                  <a:t>Generates an average of the top plot, but on a log-scaled x axis</a:t>
                </a:r>
              </a:p>
              <a:p>
                <a:pPr lvl="1"/>
                <a:r>
                  <a:rPr lang="en-US" dirty="0">
                    <a:solidFill>
                      <a:prstClr val="white"/>
                    </a:solidFill>
                    <a:latin typeface="Calibri" panose="020F0502020204030204"/>
                    <a:cs typeface="Courier New" panose="02070309020205020404" pitchFamily="49" charset="0"/>
                  </a:rPr>
                  <a:t>Notice that after filtering the data, signal below </a:t>
                </a:r>
                <a14:m>
                  <m:oMath xmlns:m="http://schemas.openxmlformats.org/officeDocument/2006/math">
                    <m:sSup>
                      <m:sSupPr>
                        <m:ctrlPr>
                          <a:rPr lang="en-US" i="1" smtClean="0">
                            <a:solidFill>
                              <a:prstClr val="white"/>
                            </a:solidFill>
                            <a:latin typeface="Cambria Math" panose="02040503050406030204" pitchFamily="18" charset="0"/>
                            <a:cs typeface="Courier New" panose="02070309020205020404" pitchFamily="49" charset="0"/>
                          </a:rPr>
                        </m:ctrlPr>
                      </m:sSupPr>
                      <m:e>
                        <m:r>
                          <a:rPr lang="en-US" b="0" i="1" smtClean="0">
                            <a:solidFill>
                              <a:prstClr val="white"/>
                            </a:solidFill>
                            <a:latin typeface="Cambria Math" panose="02040503050406030204" pitchFamily="18" charset="0"/>
                            <a:cs typeface="Courier New" panose="02070309020205020404" pitchFamily="49" charset="0"/>
                          </a:rPr>
                          <m:t>~10</m:t>
                        </m:r>
                      </m:e>
                      <m:sup>
                        <m:r>
                          <a:rPr lang="en-US" b="0" i="1" smtClean="0">
                            <a:solidFill>
                              <a:prstClr val="white"/>
                            </a:solidFill>
                            <a:latin typeface="Cambria Math" panose="02040503050406030204" pitchFamily="18" charset="0"/>
                            <a:cs typeface="Courier New" panose="02070309020205020404" pitchFamily="49" charset="0"/>
                          </a:rPr>
                          <m:t>−2</m:t>
                        </m:r>
                      </m:sup>
                    </m:sSup>
                  </m:oMath>
                </a14:m>
                <a:r>
                  <a:rPr lang="en-US" dirty="0">
                    <a:solidFill>
                      <a:prstClr val="white"/>
                    </a:solidFill>
                    <a:latin typeface="Calibri" panose="020F0502020204030204"/>
                    <a:cs typeface="Courier New" panose="02070309020205020404" pitchFamily="49" charset="0"/>
                  </a:rPr>
                  <a:t> and above </a:t>
                </a:r>
                <a14:m>
                  <m:oMath xmlns:m="http://schemas.openxmlformats.org/officeDocument/2006/math">
                    <m:sSup>
                      <m:sSupPr>
                        <m:ctrlPr>
                          <a:rPr lang="en-US" i="1">
                            <a:solidFill>
                              <a:prstClr val="white"/>
                            </a:solidFill>
                            <a:latin typeface="Cambria Math" panose="02040503050406030204" pitchFamily="18" charset="0"/>
                            <a:cs typeface="Courier New" panose="02070309020205020404" pitchFamily="49" charset="0"/>
                          </a:rPr>
                        </m:ctrlPr>
                      </m:sSupPr>
                      <m:e>
                        <m:r>
                          <a:rPr lang="en-US" i="1">
                            <a:solidFill>
                              <a:prstClr val="white"/>
                            </a:solidFill>
                            <a:latin typeface="Cambria Math" panose="02040503050406030204" pitchFamily="18" charset="0"/>
                            <a:cs typeface="Courier New" panose="02070309020205020404" pitchFamily="49" charset="0"/>
                          </a:rPr>
                          <m:t>~10</m:t>
                        </m:r>
                      </m:e>
                      <m:sup>
                        <m:r>
                          <a:rPr lang="en-US" i="1">
                            <a:solidFill>
                              <a:prstClr val="white"/>
                            </a:solidFill>
                            <a:latin typeface="Cambria Math" panose="02040503050406030204" pitchFamily="18" charset="0"/>
                            <a:cs typeface="Courier New" panose="02070309020205020404" pitchFamily="49" charset="0"/>
                          </a:rPr>
                          <m:t>−</m:t>
                        </m:r>
                        <m:r>
                          <a:rPr lang="en-US" b="0" i="1" smtClean="0">
                            <a:solidFill>
                              <a:prstClr val="white"/>
                            </a:solidFill>
                            <a:latin typeface="Cambria Math" panose="02040503050406030204" pitchFamily="18" charset="0"/>
                            <a:cs typeface="Courier New" panose="02070309020205020404" pitchFamily="49" charset="0"/>
                          </a:rPr>
                          <m:t>1</m:t>
                        </m:r>
                      </m:sup>
                    </m:sSup>
                  </m:oMath>
                </a14:m>
                <a:r>
                  <a:rPr lang="en-US" dirty="0">
                    <a:solidFill>
                      <a:prstClr val="white"/>
                    </a:solidFill>
                    <a:latin typeface="Calibri" panose="020F0502020204030204"/>
                    <a:cs typeface="Courier New" panose="02070309020205020404" pitchFamily="49" charset="0"/>
                  </a:rPr>
                  <a:t> is cropped, allowing for a better focus on brain activity</a:t>
                </a: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9" y="960455"/>
                <a:ext cx="4378128" cy="5494670"/>
              </a:xfrm>
              <a:blipFill rotWithShape="0">
                <a:blip r:embed="rId2"/>
                <a:stretch>
                  <a:fillRect l="-418" t="-666" r="-696"/>
                </a:stretch>
              </a:blipFill>
            </p:spPr>
            <p:txBody>
              <a:bodyPr/>
              <a:lstStyle/>
              <a:p>
                <a:r>
                  <a:rPr lang="en-US">
                    <a:noFill/>
                  </a:rPr>
                  <a:t> </a:t>
                </a:r>
              </a:p>
            </p:txBody>
          </p:sp>
        </mc:Fallback>
      </mc:AlternateContent>
      <p:sp>
        <p:nvSpPr>
          <p:cNvPr id="20" name="Rectangle 19"/>
          <p:cNvSpPr/>
          <p:nvPr/>
        </p:nvSpPr>
        <p:spPr>
          <a:xfrm>
            <a:off x="9553708" y="960455"/>
            <a:ext cx="1476494" cy="369332"/>
          </a:xfrm>
          <a:prstGeom prst="rect">
            <a:avLst/>
          </a:prstGeom>
        </p:spPr>
        <p:txBody>
          <a:bodyPr wrap="none">
            <a:spAutoFit/>
          </a:bodyPr>
          <a:lstStyle/>
          <a:p>
            <a:pPr algn="ctr"/>
            <a:r>
              <a:rPr lang="en-US" dirty="0">
                <a:solidFill>
                  <a:prstClr val="white"/>
                </a:solidFill>
                <a:latin typeface="Calibri" panose="020F0502020204030204"/>
              </a:rPr>
              <a:t>After Filtering</a:t>
            </a:r>
            <a:endParaRPr lang="en-US" dirty="0"/>
          </a:p>
        </p:txBody>
      </p:sp>
      <p:sp>
        <p:nvSpPr>
          <p:cNvPr id="21" name="Rectangle 20"/>
          <p:cNvSpPr/>
          <p:nvPr/>
        </p:nvSpPr>
        <p:spPr>
          <a:xfrm>
            <a:off x="5573009" y="972066"/>
            <a:ext cx="1621341" cy="369332"/>
          </a:xfrm>
          <a:prstGeom prst="rect">
            <a:avLst/>
          </a:prstGeom>
        </p:spPr>
        <p:txBody>
          <a:bodyPr wrap="none">
            <a:spAutoFit/>
          </a:bodyPr>
          <a:lstStyle/>
          <a:p>
            <a:pPr algn="ctr"/>
            <a:r>
              <a:rPr lang="en-US" dirty="0">
                <a:solidFill>
                  <a:prstClr val="white"/>
                </a:solidFill>
                <a:latin typeface="Calibri" panose="020F0502020204030204"/>
              </a:rPr>
              <a:t>Before Filtering</a:t>
            </a:r>
            <a:endParaRPr lang="en-US" dirty="0"/>
          </a:p>
        </p:txBody>
      </p:sp>
      <p:pic>
        <p:nvPicPr>
          <p:cNvPr id="8" name="Picture 7"/>
          <p:cNvPicPr>
            <a:picLocks noChangeAspect="1"/>
          </p:cNvPicPr>
          <p:nvPr/>
        </p:nvPicPr>
        <p:blipFill>
          <a:blip r:embed="rId3"/>
          <a:stretch>
            <a:fillRect/>
          </a:stretch>
        </p:blipFill>
        <p:spPr>
          <a:xfrm>
            <a:off x="4565861" y="1336186"/>
            <a:ext cx="3635632" cy="4965192"/>
          </a:xfrm>
          <a:prstGeom prst="rect">
            <a:avLst/>
          </a:prstGeom>
        </p:spPr>
      </p:pic>
      <p:pic>
        <p:nvPicPr>
          <p:cNvPr id="9" name="Picture 8"/>
          <p:cNvPicPr>
            <a:picLocks noChangeAspect="1"/>
          </p:cNvPicPr>
          <p:nvPr/>
        </p:nvPicPr>
        <p:blipFill>
          <a:blip r:embed="rId4"/>
          <a:stretch>
            <a:fillRect/>
          </a:stretch>
        </p:blipFill>
        <p:spPr>
          <a:xfrm>
            <a:off x="8474138" y="1335024"/>
            <a:ext cx="3635632" cy="4965192"/>
          </a:xfrm>
          <a:prstGeom prst="rect">
            <a:avLst/>
          </a:prstGeom>
        </p:spPr>
      </p:pic>
      <p:sp>
        <p:nvSpPr>
          <p:cNvPr id="3" name="Slide Number Placeholder 2">
            <a:extLst>
              <a:ext uri="{FF2B5EF4-FFF2-40B4-BE49-F238E27FC236}">
                <a16:creationId xmlns:a16="http://schemas.microsoft.com/office/drawing/2014/main" id="{E8DDEF64-8113-1C4E-DDE9-FBFC550E52EF}"/>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2776543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A084DF-9EF6-AF39-F096-34F483AD823E}"/>
              </a:ext>
            </a:extLst>
          </p:cNvPr>
          <p:cNvPicPr>
            <a:picLocks noChangeAspect="1"/>
          </p:cNvPicPr>
          <p:nvPr/>
        </p:nvPicPr>
        <p:blipFill>
          <a:blip r:embed="rId2"/>
          <a:stretch>
            <a:fillRect/>
          </a:stretch>
        </p:blipFill>
        <p:spPr>
          <a:xfrm>
            <a:off x="7004858" y="3710246"/>
            <a:ext cx="5187142" cy="3147753"/>
          </a:xfrm>
          <a:prstGeom prst="rect">
            <a:avLst/>
          </a:prstGeom>
        </p:spPr>
      </p:pic>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 side-by-side</a:t>
            </a:r>
            <a:br>
              <a:rPr lang="en-US" dirty="0">
                <a:solidFill>
                  <a:srgbClr val="FF0000"/>
                </a:solidFill>
              </a:rPr>
            </a:br>
            <a:r>
              <a:rPr lang="en-US" dirty="0">
                <a:solidFill>
                  <a:srgbClr val="FF0000"/>
                </a:solidFill>
              </a:rPr>
              <a:t>Gray plots</a:t>
            </a:r>
          </a:p>
        </p:txBody>
      </p:sp>
      <p:sp>
        <p:nvSpPr>
          <p:cNvPr id="4" name="Rectangle 3"/>
          <p:cNvSpPr/>
          <p:nvPr/>
        </p:nvSpPr>
        <p:spPr>
          <a:xfrm>
            <a:off x="150585" y="3094226"/>
            <a:ext cx="6096000" cy="276999"/>
          </a:xfrm>
          <a:prstGeom prst="rect">
            <a:avLst/>
          </a:prstGeom>
        </p:spPr>
        <p:txBody>
          <a:bodyPr>
            <a:spAutoFit/>
          </a:bodyPr>
          <a:lstStyle/>
          <a:p>
            <a:r>
              <a:rPr lang="en-US" sz="1200" b="1" dirty="0">
                <a:latin typeface="Courier New" panose="02070309020205020404" pitchFamily="49" charset="0"/>
              </a:rPr>
              <a:t>nlrGrayPlots_180818(</a:t>
            </a:r>
            <a:r>
              <a:rPr lang="en-US" sz="1200" b="1" dirty="0" err="1">
                <a:latin typeface="Courier New" panose="02070309020205020404" pitchFamily="49" charset="0"/>
              </a:rPr>
              <a:t>lmdata,info</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Gray Plot with synch points</a:t>
            </a:r>
          </a:p>
        </p:txBody>
      </p:sp>
      <p:sp>
        <p:nvSpPr>
          <p:cNvPr id="9" name="Rectangle 8"/>
          <p:cNvSpPr/>
          <p:nvPr/>
        </p:nvSpPr>
        <p:spPr>
          <a:xfrm>
            <a:off x="8726857" y="3371225"/>
            <a:ext cx="1441228" cy="369332"/>
          </a:xfrm>
          <a:prstGeom prst="rect">
            <a:avLst/>
          </a:prstGeom>
        </p:spPr>
        <p:txBody>
          <a:bodyPr wrap="none">
            <a:spAutoFit/>
          </a:bodyPr>
          <a:lstStyle/>
          <a:p>
            <a:pPr algn="ctr"/>
            <a:r>
              <a:rPr lang="en-US" dirty="0">
                <a:solidFill>
                  <a:prstClr val="white"/>
                </a:solidFill>
                <a:latin typeface="Calibri" panose="020F0502020204030204"/>
              </a:rPr>
              <a:t>After filtering</a:t>
            </a:r>
            <a:endParaRPr lang="en-US" dirty="0"/>
          </a:p>
        </p:txBody>
      </p:sp>
      <p:sp>
        <p:nvSpPr>
          <p:cNvPr id="10" name="Rectangle 9"/>
          <p:cNvSpPr/>
          <p:nvPr/>
        </p:nvSpPr>
        <p:spPr>
          <a:xfrm>
            <a:off x="1950165" y="3371225"/>
            <a:ext cx="1586075" cy="369332"/>
          </a:xfrm>
          <a:prstGeom prst="rect">
            <a:avLst/>
          </a:prstGeom>
        </p:spPr>
        <p:txBody>
          <a:bodyPr wrap="none">
            <a:spAutoFit/>
          </a:bodyPr>
          <a:lstStyle/>
          <a:p>
            <a:pPr algn="ctr"/>
            <a:r>
              <a:rPr lang="en-US" dirty="0">
                <a:solidFill>
                  <a:prstClr val="white"/>
                </a:solidFill>
                <a:latin typeface="Calibri" panose="020F0502020204030204"/>
              </a:rPr>
              <a:t>Before filtering</a:t>
            </a:r>
            <a:endParaRPr lang="en-US" dirty="0"/>
          </a:p>
        </p:txBody>
      </p:sp>
      <p:sp>
        <p:nvSpPr>
          <p:cNvPr id="13" name="Content Placeholder 2"/>
          <p:cNvSpPr>
            <a:spLocks noGrp="1"/>
          </p:cNvSpPr>
          <p:nvPr>
            <p:ph idx="1"/>
          </p:nvPr>
        </p:nvSpPr>
        <p:spPr>
          <a:xfrm>
            <a:off x="150585" y="1321892"/>
            <a:ext cx="12040084" cy="1772334"/>
          </a:xfrm>
        </p:spPr>
        <p:txBody>
          <a:bodyPr>
            <a:normAutofit/>
          </a:bodyPr>
          <a:lstStyle/>
          <a:p>
            <a:r>
              <a:rPr lang="en-US" dirty="0">
                <a:latin typeface="Calibri" panose="020F0502020204030204" pitchFamily="34" charset="0"/>
              </a:rPr>
              <a:t>Peaks in the top plot and vertical lines in the bottom plot denote times where there is high noise</a:t>
            </a:r>
          </a:p>
          <a:p>
            <a:pPr lvl="1"/>
            <a:r>
              <a:rPr lang="en-US" dirty="0">
                <a:latin typeface="Calibri" panose="020F0502020204030204" pitchFamily="34" charset="0"/>
              </a:rPr>
              <a:t>Before filtering plot has a lot of these</a:t>
            </a:r>
          </a:p>
          <a:p>
            <a:r>
              <a:rPr lang="en-US" dirty="0">
                <a:latin typeface="Calibri" panose="020F0502020204030204" pitchFamily="34" charset="0"/>
              </a:rPr>
              <a:t>After filtering, high and low frequency noise has been removed, so there are only a few of those vertical lines</a:t>
            </a:r>
          </a:p>
          <a:p>
            <a:pPr lvl="1"/>
            <a:r>
              <a:rPr lang="en-US" dirty="0">
                <a:latin typeface="Calibri" panose="020F0502020204030204" pitchFamily="34" charset="0"/>
              </a:rPr>
              <a:t>The noise that remains is due to participant motion</a:t>
            </a:r>
          </a:p>
        </p:txBody>
      </p:sp>
      <p:cxnSp>
        <p:nvCxnSpPr>
          <p:cNvPr id="6" name="Straight Arrow Connector 5"/>
          <p:cNvCxnSpPr>
            <a:cxnSpLocks/>
          </p:cNvCxnSpPr>
          <p:nvPr/>
        </p:nvCxnSpPr>
        <p:spPr>
          <a:xfrm>
            <a:off x="10487278" y="2360591"/>
            <a:ext cx="949924" cy="15235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487278" y="2360591"/>
            <a:ext cx="654357" cy="15235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flipH="1">
            <a:off x="10168085" y="2360591"/>
            <a:ext cx="319193" cy="15235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3FAE649-0774-5950-A2E7-96C21396440E}"/>
              </a:ext>
            </a:extLst>
          </p:cNvPr>
          <p:cNvPicPr>
            <a:picLocks noChangeAspect="1"/>
          </p:cNvPicPr>
          <p:nvPr/>
        </p:nvPicPr>
        <p:blipFill>
          <a:blip r:embed="rId3"/>
          <a:stretch>
            <a:fillRect/>
          </a:stretch>
        </p:blipFill>
        <p:spPr>
          <a:xfrm>
            <a:off x="0" y="3710248"/>
            <a:ext cx="5187142" cy="3147752"/>
          </a:xfrm>
          <a:prstGeom prst="rect">
            <a:avLst/>
          </a:prstGeom>
        </p:spPr>
      </p:pic>
      <p:sp>
        <p:nvSpPr>
          <p:cNvPr id="15" name="Slide Number Placeholder 14">
            <a:extLst>
              <a:ext uri="{FF2B5EF4-FFF2-40B4-BE49-F238E27FC236}">
                <a16:creationId xmlns:a16="http://schemas.microsoft.com/office/drawing/2014/main" id="{8C6C2684-020F-5977-E2D6-CDC03905A37D}"/>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878374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Wavelength comparison</a:t>
            </a:r>
          </a:p>
        </p:txBody>
      </p:sp>
      <p:sp>
        <p:nvSpPr>
          <p:cNvPr id="4" name="Rectangle 3"/>
          <p:cNvSpPr/>
          <p:nvPr/>
        </p:nvSpPr>
        <p:spPr>
          <a:xfrm>
            <a:off x="47103" y="1377027"/>
            <a:ext cx="5315471" cy="461665"/>
          </a:xfrm>
          <a:prstGeom prst="rect">
            <a:avLst/>
          </a:prstGeom>
        </p:spPr>
        <p:txBody>
          <a:bodyPr wrap="square">
            <a:spAutoFit/>
          </a:bodyPr>
          <a:lstStyle/>
          <a:p>
            <a:r>
              <a:rPr lang="en-US" sz="1200" b="1" dirty="0" err="1">
                <a:latin typeface="Courier New" panose="02070309020205020404" pitchFamily="49" charset="0"/>
              </a:rPr>
              <a:t>Plot_TimeTrace_With_PowerSpectrum</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(right)</a:t>
            </a:r>
            <a:endParaRPr lang="en-US" sz="1200" b="1" dirty="0">
              <a:solidFill>
                <a:schemeClr val="accent2"/>
              </a:solidFill>
              <a:latin typeface="Courier New" panose="02070309020205020404" pitchFamily="49" charset="0"/>
            </a:endParaRPr>
          </a:p>
          <a:p>
            <a:r>
              <a:rPr lang="en-US" sz="1200" b="1" dirty="0" err="1">
                <a:latin typeface="Courier New" panose="02070309020205020404" pitchFamily="49" charset="0"/>
              </a:rPr>
              <a:t>GrayPlots_Rsd_by_Wavelength</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(below)</a:t>
            </a:r>
            <a:endParaRPr lang="en-US" sz="1200" b="1" dirty="0">
              <a:solidFill>
                <a:schemeClr val="accent2"/>
              </a:solidFill>
              <a:latin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13645" y="3159493"/>
            <a:ext cx="5230255" cy="3022232"/>
          </a:xfrm>
          <a:prstGeom prst="rect">
            <a:avLst/>
          </a:prstGeom>
        </p:spPr>
      </p:pic>
      <p:pic>
        <p:nvPicPr>
          <p:cNvPr id="3" name="Picture 2"/>
          <p:cNvPicPr>
            <a:picLocks noChangeAspect="1"/>
          </p:cNvPicPr>
          <p:nvPr/>
        </p:nvPicPr>
        <p:blipFill>
          <a:blip r:embed="rId3"/>
          <a:stretch>
            <a:fillRect/>
          </a:stretch>
        </p:blipFill>
        <p:spPr>
          <a:xfrm>
            <a:off x="5242525" y="876300"/>
            <a:ext cx="6842124" cy="5381624"/>
          </a:xfrm>
          <a:prstGeom prst="rect">
            <a:avLst/>
          </a:prstGeom>
        </p:spPr>
      </p:pic>
      <p:sp>
        <p:nvSpPr>
          <p:cNvPr id="14" name="TextBox 5">
            <a:extLst>
              <a:ext uri="{FF2B5EF4-FFF2-40B4-BE49-F238E27FC236}">
                <a16:creationId xmlns:a16="http://schemas.microsoft.com/office/drawing/2014/main" id="{7015CBA7-B8C6-9CE3-9602-A8C119F28DD1}"/>
              </a:ext>
            </a:extLst>
          </p:cNvPr>
          <p:cNvSpPr txBox="1"/>
          <p:nvPr/>
        </p:nvSpPr>
        <p:spPr>
          <a:xfrm>
            <a:off x="150584" y="2037427"/>
            <a:ext cx="449656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Using the same plots, we can take a look at how pre-processing effects both wavelengths of light used.</a:t>
            </a:r>
          </a:p>
        </p:txBody>
      </p:sp>
      <p:sp>
        <p:nvSpPr>
          <p:cNvPr id="6" name="Slide Number Placeholder 5">
            <a:extLst>
              <a:ext uri="{FF2B5EF4-FFF2-40B4-BE49-F238E27FC236}">
                <a16:creationId xmlns:a16="http://schemas.microsoft.com/office/drawing/2014/main" id="{2C3FC1ED-39D1-E15E-8144-5A2C832C207B}"/>
              </a:ext>
            </a:extLst>
          </p:cNvPr>
          <p:cNvSpPr>
            <a:spLocks noGrp="1"/>
          </p:cNvSpPr>
          <p:nvPr>
            <p:ph type="sldNum" sz="quarter" idx="12"/>
          </p:nvPr>
        </p:nvSpPr>
        <p:spPr/>
        <p:txBody>
          <a:bodyPr/>
          <a:lstStyle/>
          <a:p>
            <a:fld id="{A6EA515B-EB3D-473C-ADE9-FD8348C61D57}" type="slidenum">
              <a:rPr lang="en-US" smtClean="0"/>
              <a:t>22</a:t>
            </a:fld>
            <a:endParaRPr lang="en-US"/>
          </a:p>
        </p:txBody>
      </p:sp>
    </p:spTree>
    <p:extLst>
      <p:ext uri="{BB962C8B-B14F-4D97-AF65-F5344CB8AC3E}">
        <p14:creationId xmlns:p14="http://schemas.microsoft.com/office/powerpoint/2010/main" val="1132928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Block averaging</a:t>
            </a:r>
          </a:p>
        </p:txBody>
      </p:sp>
      <p:sp>
        <p:nvSpPr>
          <p:cNvPr id="4" name="Rectangle 3"/>
          <p:cNvSpPr/>
          <p:nvPr/>
        </p:nvSpPr>
        <p:spPr>
          <a:xfrm>
            <a:off x="0" y="3621332"/>
            <a:ext cx="7817708" cy="3231654"/>
          </a:xfrm>
          <a:prstGeom prst="rect">
            <a:avLst/>
          </a:prstGeom>
        </p:spPr>
        <p:txBody>
          <a:bodyPr wrap="square">
            <a:spAutoFit/>
          </a:bodyPr>
          <a:lstStyle/>
          <a:p>
            <a:r>
              <a:rPr lang="en-US" sz="1200" b="1" dirty="0">
                <a:solidFill>
                  <a:schemeClr val="accent2"/>
                </a:solidFill>
                <a:latin typeface="Courier New" panose="02070309020205020404" pitchFamily="49" charset="0"/>
              </a:rPr>
              <a:t>%% Block Averaging the measurement data and view</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 = </a:t>
            </a:r>
            <a:r>
              <a:rPr lang="en-US" sz="1200" b="1" dirty="0" err="1">
                <a:latin typeface="Courier New" panose="02070309020205020404" pitchFamily="49" charset="0"/>
              </a:rPr>
              <a:t>BlockAverage</a:t>
            </a:r>
            <a:r>
              <a:rPr lang="en-US" sz="1200" b="1" dirty="0">
                <a:latin typeface="Courier New" panose="02070309020205020404" pitchFamily="49" charset="0"/>
              </a:rPr>
              <a:t>(</a:t>
            </a:r>
            <a:r>
              <a:rPr lang="en-US" sz="1200" b="1" dirty="0" err="1">
                <a:latin typeface="Courier New" panose="02070309020205020404" pitchFamily="49" charset="0"/>
              </a:rPr>
              <a:t>lmdata</a:t>
            </a:r>
            <a:r>
              <a:rPr lang="en-US" sz="1200" b="1" dirty="0">
                <a:latin typeface="Courier New" panose="02070309020205020404" pitchFamily="49" charset="0"/>
              </a:rPr>
              <a:t>, </a:t>
            </a:r>
            <a:r>
              <a:rPr lang="en-US" sz="1200" b="1" dirty="0" err="1">
                <a:latin typeface="Courier New" panose="02070309020205020404" pitchFamily="49" charset="0"/>
              </a:rPr>
              <a:t>info.paradigm.synchpts</a:t>
            </a:r>
            <a:r>
              <a:rPr lang="en-US" sz="1200" b="1" dirty="0">
                <a:latin typeface="Courier New" panose="02070309020205020404" pitchFamily="49" charset="0"/>
              </a:rPr>
              <a:t>(info.paradigm.Pulse_2), </a:t>
            </a:r>
            <a:r>
              <a:rPr lang="en-US" sz="1200" b="1" dirty="0" err="1">
                <a:latin typeface="Courier New" panose="02070309020205020404" pitchFamily="49" charset="0"/>
              </a:rPr>
              <a:t>dt</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a:t>
            </a:r>
            <a:r>
              <a:rPr lang="en-US" sz="1200" b="1" dirty="0" err="1">
                <a:latin typeface="Courier New" panose="02070309020205020404" pitchFamily="49" charset="0"/>
              </a:rPr>
              <a:t>bsxfun</a:t>
            </a:r>
            <a:r>
              <a:rPr lang="en-US" sz="1200" b="1" dirty="0">
                <a:latin typeface="Courier New" panose="02070309020205020404" pitchFamily="49" charset="0"/>
              </a:rPr>
              <a:t>(@</a:t>
            </a:r>
            <a:r>
              <a:rPr lang="en-US" sz="1200" b="1" dirty="0" err="1">
                <a:latin typeface="Courier New" panose="02070309020205020404" pitchFamily="49" charset="0"/>
              </a:rPr>
              <a:t>minus,badata,mean</a:t>
            </a:r>
            <a:r>
              <a:rPr lang="en-US" sz="1200" b="1" dirty="0">
                <a:latin typeface="Courier New" panose="02070309020205020404" pitchFamily="49" charset="0"/>
              </a:rPr>
              <a:t>(badata,2));</a:t>
            </a:r>
          </a:p>
          <a:p>
            <a:endParaRPr lang="en-US" sz="1200" b="1" dirty="0">
              <a:latin typeface="Courier New" panose="02070309020205020404" pitchFamily="49" charset="0"/>
            </a:endParaRPr>
          </a:p>
          <a:p>
            <a:r>
              <a:rPr lang="en-US" sz="1200" b="1" dirty="0">
                <a:latin typeface="Courier New" panose="02070309020205020404" pitchFamily="49" charset="0"/>
              </a:rPr>
              <a:t>figure('Position',[100 100 550 780])</a:t>
            </a:r>
          </a:p>
          <a:p>
            <a:r>
              <a:rPr lang="en-US" sz="1200" b="1" dirty="0">
                <a:latin typeface="Courier New" panose="02070309020205020404" pitchFamily="49" charset="0"/>
              </a:rPr>
              <a:t>subplot(2,1,1); </a:t>
            </a:r>
          </a:p>
          <a:p>
            <a:r>
              <a:rPr lang="en-US" sz="1200" b="1" dirty="0">
                <a:latin typeface="Courier New" panose="02070309020205020404" pitchFamily="49" charset="0"/>
              </a:rPr>
              <a:t>plot(</a:t>
            </a:r>
            <a:r>
              <a:rPr lang="en-US" sz="1200" b="1" dirty="0" err="1">
                <a:latin typeface="Courier New" panose="02070309020205020404" pitchFamily="49" charset="0"/>
              </a:rPr>
              <a:t>badata</a:t>
            </a:r>
            <a:r>
              <a:rPr lang="en-US" sz="1200" b="1" dirty="0">
                <a:latin typeface="Courier New" panose="02070309020205020404" pitchFamily="49" charset="0"/>
              </a:rPr>
              <a:t>(keep,:)'); </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XLimSpec</a:t>
            </a:r>
            <a:r>
              <a:rPr lang="en-US" sz="1200" b="1" dirty="0">
                <a:latin typeface="Courier New" panose="02070309020205020404" pitchFamily="49" charset="0"/>
              </a:rPr>
              <a:t>','tight'), </a:t>
            </a:r>
            <a:r>
              <a:rPr lang="en-US" sz="1200" b="1" dirty="0" err="1">
                <a:latin typeface="Courier New" panose="02070309020205020404" pitchFamily="49" charset="0"/>
              </a:rPr>
              <a:t>xlabel</a:t>
            </a:r>
            <a:r>
              <a:rPr lang="en-US" sz="1200" b="1" dirty="0">
                <a:latin typeface="Courier New" panose="02070309020205020404" pitchFamily="49" charset="0"/>
              </a:rPr>
              <a:t>('Time (samples)'), …</a:t>
            </a:r>
          </a:p>
          <a:p>
            <a:r>
              <a:rPr lang="en-US" sz="1200" b="1" dirty="0">
                <a:latin typeface="Courier New" panose="02070309020205020404" pitchFamily="49" charset="0"/>
              </a:rPr>
              <a:t>	</a:t>
            </a:r>
            <a:r>
              <a:rPr lang="en-US" sz="1200" b="1" dirty="0" err="1">
                <a:latin typeface="Courier New" panose="02070309020205020404" pitchFamily="49" charset="0"/>
              </a:rPr>
              <a:t>ylabel</a:t>
            </a:r>
            <a:r>
              <a:rPr lang="en-US" sz="1200" b="1" dirty="0">
                <a:latin typeface="Courier New" panose="02070309020205020404" pitchFamily="49" charset="0"/>
              </a:rPr>
              <a:t>('log(\phi/\phi_0)') </a:t>
            </a:r>
          </a:p>
          <a:p>
            <a:r>
              <a:rPr lang="en-US" sz="1200" b="1" dirty="0">
                <a:latin typeface="Courier New" panose="02070309020205020404" pitchFamily="49" charset="0"/>
              </a:rPr>
              <a:t>m=max(max(abs(</a:t>
            </a:r>
            <a:r>
              <a:rPr lang="en-US" sz="1200" b="1" dirty="0" err="1">
                <a:latin typeface="Courier New" panose="02070309020205020404" pitchFamily="49" charset="0"/>
              </a:rPr>
              <a:t>badata</a:t>
            </a:r>
            <a:r>
              <a:rPr lang="en-US" sz="1200" b="1" dirty="0">
                <a:latin typeface="Courier New" panose="02070309020205020404" pitchFamily="49" charset="0"/>
              </a:rPr>
              <a:t>(keep,:))));</a:t>
            </a:r>
          </a:p>
          <a:p>
            <a:r>
              <a:rPr lang="en-US" sz="1200" b="1" dirty="0">
                <a:latin typeface="Courier New" panose="02070309020205020404" pitchFamily="49" charset="0"/>
              </a:rPr>
              <a:t>subplot(2,1,2); </a:t>
            </a:r>
          </a:p>
          <a:p>
            <a:r>
              <a:rPr lang="en-US" sz="1200" b="1" dirty="0" err="1">
                <a:latin typeface="Courier New" panose="02070309020205020404" pitchFamily="49" charset="0"/>
              </a:rPr>
              <a:t>imagesc</a:t>
            </a:r>
            <a:r>
              <a:rPr lang="en-US" sz="1200" b="1" dirty="0">
                <a:latin typeface="Courier New" panose="02070309020205020404" pitchFamily="49" charset="0"/>
              </a:rPr>
              <a:t>(</a:t>
            </a:r>
            <a:r>
              <a:rPr lang="en-US" sz="1200" b="1" dirty="0" err="1">
                <a:latin typeface="Courier New" panose="02070309020205020404" pitchFamily="49" charset="0"/>
              </a:rPr>
              <a:t>badata</a:t>
            </a:r>
            <a:r>
              <a:rPr lang="en-US" sz="1200" b="1" dirty="0">
                <a:latin typeface="Courier New" panose="02070309020205020404" pitchFamily="49" charset="0"/>
              </a:rPr>
              <a:t>(keep,:),[-1,1].*m); </a:t>
            </a:r>
          </a:p>
          <a:p>
            <a:r>
              <a:rPr lang="en-US" sz="1200" b="1" dirty="0" err="1">
                <a:latin typeface="Courier New" panose="02070309020205020404" pitchFamily="49" charset="0"/>
              </a:rPr>
              <a:t>colorbar</a:t>
            </a:r>
            <a:r>
              <a:rPr lang="en-US" sz="1200" b="1" dirty="0">
                <a:latin typeface="Courier New" panose="02070309020205020404" pitchFamily="49" charset="0"/>
              </a:rPr>
              <a:t>('Location','</a:t>
            </a:r>
            <a:r>
              <a:rPr lang="en-US" sz="1200" b="1" dirty="0" err="1">
                <a:latin typeface="Courier New" panose="02070309020205020404" pitchFamily="49" charset="0"/>
              </a:rPr>
              <a:t>northoutside</a:t>
            </a:r>
            <a:r>
              <a:rPr lang="en-US" sz="1200" b="1" dirty="0">
                <a:latin typeface="Courier New" panose="02070309020205020404" pitchFamily="49" charset="0"/>
              </a:rPr>
              <a:t>');</a:t>
            </a:r>
          </a:p>
          <a:p>
            <a:r>
              <a:rPr lang="en-US" sz="1200" b="1" dirty="0" err="1">
                <a:latin typeface="Courier New" panose="02070309020205020404" pitchFamily="49" charset="0"/>
              </a:rPr>
              <a:t>xlabel</a:t>
            </a:r>
            <a:r>
              <a:rPr lang="en-US" sz="1200" b="1" dirty="0">
                <a:latin typeface="Courier New" panose="02070309020205020404" pitchFamily="49" charset="0"/>
              </a:rPr>
              <a:t>('Time (samples)');</a:t>
            </a:r>
          </a:p>
          <a:p>
            <a:r>
              <a:rPr lang="en-US" sz="1200" b="1" dirty="0" err="1">
                <a:latin typeface="Courier New" panose="02070309020205020404" pitchFamily="49" charset="0"/>
              </a:rPr>
              <a:t>ylabel</a:t>
            </a:r>
            <a:r>
              <a:rPr lang="en-US" sz="1200" b="1" dirty="0">
                <a:latin typeface="Courier New" panose="02070309020205020404" pitchFamily="49" charset="0"/>
              </a:rPr>
              <a:t>('Measurement #')</a:t>
            </a:r>
            <a:endParaRPr lang="en-US" sz="1200" dirty="0"/>
          </a:p>
        </p:txBody>
      </p:sp>
      <p:pic>
        <p:nvPicPr>
          <p:cNvPr id="5" name="Picture 4"/>
          <p:cNvPicPr>
            <a:picLocks noChangeAspect="1"/>
          </p:cNvPicPr>
          <p:nvPr/>
        </p:nvPicPr>
        <p:blipFill>
          <a:blip r:embed="rId2"/>
          <a:stretch>
            <a:fillRect/>
          </a:stretch>
        </p:blipFill>
        <p:spPr>
          <a:xfrm>
            <a:off x="7793195" y="474817"/>
            <a:ext cx="4400045" cy="6034087"/>
          </a:xfrm>
          <a:prstGeom prst="rect">
            <a:avLst/>
          </a:prstGeom>
        </p:spPr>
      </p:pic>
      <p:sp>
        <p:nvSpPr>
          <p:cNvPr id="7" name="Content Placeholder 2"/>
          <p:cNvSpPr>
            <a:spLocks noGrp="1"/>
          </p:cNvSpPr>
          <p:nvPr>
            <p:ph idx="1"/>
          </p:nvPr>
        </p:nvSpPr>
        <p:spPr>
          <a:xfrm>
            <a:off x="4930" y="1321892"/>
            <a:ext cx="4583254" cy="2299440"/>
          </a:xfrm>
        </p:spPr>
        <p:txBody>
          <a:bodyPr>
            <a:normAutofit/>
          </a:bodyPr>
          <a:lstStyle/>
          <a:p>
            <a:pPr marL="0" indent="0">
              <a:buNone/>
            </a:pPr>
            <a:r>
              <a:rPr lang="en-US" dirty="0">
                <a:latin typeface="Calibri" panose="020F0502020204030204" pitchFamily="34" charset="0"/>
              </a:rPr>
              <a:t>After pre-processing, data gets block averaged</a:t>
            </a:r>
          </a:p>
          <a:p>
            <a:r>
              <a:rPr lang="en-US" dirty="0">
                <a:latin typeface="Calibri" panose="020F0502020204030204" pitchFamily="34" charset="0"/>
              </a:rPr>
              <a:t>Left image: pre-processed</a:t>
            </a:r>
          </a:p>
          <a:p>
            <a:r>
              <a:rPr lang="en-US" dirty="0">
                <a:latin typeface="Calibri" panose="020F0502020204030204" pitchFamily="34" charset="0"/>
              </a:rPr>
              <a:t>Right image: pre-processed + block averaged</a:t>
            </a:r>
          </a:p>
          <a:p>
            <a:pPr lvl="1"/>
            <a:r>
              <a:rPr lang="en-US" dirty="0">
                <a:latin typeface="Calibri" panose="020F0502020204030204" pitchFamily="34" charset="0"/>
              </a:rPr>
              <a:t>Top plot: BA data traces</a:t>
            </a:r>
          </a:p>
          <a:p>
            <a:pPr lvl="1"/>
            <a:r>
              <a:rPr lang="en-US" dirty="0">
                <a:latin typeface="Calibri" panose="020F0502020204030204" pitchFamily="34" charset="0"/>
              </a:rPr>
              <a:t>Bottom plot: image plot of BA data</a:t>
            </a:r>
          </a:p>
        </p:txBody>
      </p:sp>
      <p:pic>
        <p:nvPicPr>
          <p:cNvPr id="3" name="Picture 2"/>
          <p:cNvPicPr>
            <a:picLocks noChangeAspect="1"/>
          </p:cNvPicPr>
          <p:nvPr/>
        </p:nvPicPr>
        <p:blipFill>
          <a:blip r:embed="rId3"/>
          <a:stretch>
            <a:fillRect/>
          </a:stretch>
        </p:blipFill>
        <p:spPr>
          <a:xfrm>
            <a:off x="4428846" y="676167"/>
            <a:ext cx="3265133" cy="2945165"/>
          </a:xfrm>
          <a:prstGeom prst="rect">
            <a:avLst/>
          </a:prstGeom>
        </p:spPr>
      </p:pic>
      <p:cxnSp>
        <p:nvCxnSpPr>
          <p:cNvPr id="9" name="Straight Arrow Connector 8"/>
          <p:cNvCxnSpPr/>
          <p:nvPr/>
        </p:nvCxnSpPr>
        <p:spPr>
          <a:xfrm>
            <a:off x="7614605" y="3026421"/>
            <a:ext cx="720191" cy="123808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a:off x="7614605" y="1221897"/>
            <a:ext cx="72019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Slide Number Placeholder 7">
            <a:extLst>
              <a:ext uri="{FF2B5EF4-FFF2-40B4-BE49-F238E27FC236}">
                <a16:creationId xmlns:a16="http://schemas.microsoft.com/office/drawing/2014/main" id="{E8AD28C2-83EB-BD4B-C1F7-72A30EC2ECEB}"/>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180803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Reconstruction &amp; Spectroscopy</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50585" y="742950"/>
            <a:ext cx="8922784" cy="6115050"/>
          </a:xfrm>
        </p:spPr>
        <p:txBody>
          <a:bodyPr>
            <a:normAutofit fontScale="62500" lnSpcReduction="20000"/>
          </a:bodyPr>
          <a:lstStyle/>
          <a:p>
            <a:pPr marL="285750">
              <a:spcBef>
                <a:spcPts val="0"/>
              </a:spcBef>
            </a:pPr>
            <a:r>
              <a:rPr lang="en-US" sz="2600" dirty="0">
                <a:solidFill>
                  <a:prstClr val="white"/>
                </a:solidFill>
                <a:latin typeface="Calibri" panose="020F0502020204030204"/>
              </a:rPr>
              <a:t>Absorption image volumes are reconstructed from the measurements based on a regularized inversion of the A matrix (for details, see, e.g., Eggebrecht et al., </a:t>
            </a:r>
            <a:r>
              <a:rPr lang="en-US" sz="2600" dirty="0" err="1">
                <a:solidFill>
                  <a:prstClr val="white"/>
                </a:solidFill>
                <a:latin typeface="Calibri" panose="020F0502020204030204"/>
              </a:rPr>
              <a:t>Neuroimage</a:t>
            </a:r>
            <a:r>
              <a:rPr lang="en-US" sz="2600" dirty="0">
                <a:solidFill>
                  <a:prstClr val="white"/>
                </a:solidFill>
                <a:latin typeface="Calibri" panose="020F0502020204030204"/>
              </a:rPr>
              <a:t>, 2012)</a:t>
            </a:r>
          </a:p>
          <a:p>
            <a:pPr marL="0" indent="0">
              <a:spcBef>
                <a:spcPts val="0"/>
              </a:spcBef>
              <a:buNone/>
            </a:pPr>
            <a:br>
              <a:rPr lang="en-US" sz="2000" dirty="0">
                <a:solidFill>
                  <a:prstClr val="white"/>
                </a:solidFill>
                <a:latin typeface="Calibri" panose="020F0502020204030204"/>
              </a:rPr>
            </a:b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Reconstruction Pipeline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~exist('A',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       </a:t>
            </a:r>
            <a:r>
              <a:rPr lang="en-US" sz="1900" b="1" dirty="0">
                <a:solidFill>
                  <a:schemeClr val="accent2"/>
                </a:solidFill>
                <a:latin typeface="Courier New" panose="02070309020205020404" pitchFamily="49" charset="0"/>
                <a:cs typeface="Courier New" panose="02070309020205020404" pitchFamily="49" charset="0"/>
              </a:rPr>
              <a:t>% In case running by hand or re-running script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A=load([</a:t>
            </a:r>
            <a:r>
              <a:rPr lang="en-US" sz="1900" b="1" dirty="0" err="1">
                <a:solidFill>
                  <a:schemeClr val="tx1"/>
                </a:solidFill>
                <a:latin typeface="Courier New" panose="02070309020205020404" pitchFamily="49" charset="0"/>
                <a:cs typeface="Courier New" panose="02070309020205020404" pitchFamily="49" charset="0"/>
              </a:rPr>
              <a:t>A_fn</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info','A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if length(size(A.A))&gt;2  </a:t>
            </a:r>
            <a:r>
              <a:rPr lang="en-US" sz="1900" b="1" dirty="0">
                <a:solidFill>
                  <a:schemeClr val="accent2"/>
                </a:solidFill>
                <a:latin typeface="Courier New" panose="02070309020205020404" pitchFamily="49" charset="0"/>
                <a:cs typeface="Courier New" panose="02070309020205020404" pitchFamily="49" charset="0"/>
              </a:rPr>
              <a:t>% A data structure [</a:t>
            </a:r>
            <a:r>
              <a:rPr lang="en-US" sz="1900" b="1" dirty="0" err="1">
                <a:solidFill>
                  <a:schemeClr val="accent2"/>
                </a:solidFill>
                <a:latin typeface="Courier New" panose="02070309020205020404" pitchFamily="49" charset="0"/>
                <a:cs typeface="Courier New" panose="02070309020205020404" pitchFamily="49" charset="0"/>
              </a:rPr>
              <a:t>wl</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]--&gt;[</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Nwl,Nmeas,Nvox</a:t>
            </a:r>
            <a:r>
              <a:rPr lang="en-US" sz="1900" b="1" dirty="0">
                <a:solidFill>
                  <a:schemeClr val="tx1"/>
                </a:solidFill>
                <a:latin typeface="Courier New" panose="02070309020205020404" pitchFamily="49" charset="0"/>
                <a:cs typeface="Courier New" panose="02070309020205020404" pitchFamily="49" charset="0"/>
              </a:rPr>
              <a:t>]=size(A.A);</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A.A=reshape(permute(A.A,[2,1,3]),</a:t>
            </a:r>
            <a:r>
              <a:rPr lang="en-US" sz="1900" b="1" dirty="0" err="1">
                <a:solidFill>
                  <a:schemeClr val="tx1"/>
                </a:solidFill>
                <a:latin typeface="Courier New" panose="02070309020205020404" pitchFamily="49" charset="0"/>
                <a:cs typeface="Courier New" panose="02070309020205020404" pitchFamily="49" charset="0"/>
              </a:rPr>
              <a:t>Nwl</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Nmeas,Nvox</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end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Nvox</a:t>
            </a:r>
            <a:r>
              <a:rPr lang="en-US" sz="1900" b="1" dirty="0">
                <a:solidFill>
                  <a:schemeClr val="tx1"/>
                </a:solidFill>
                <a:latin typeface="Courier New" panose="02070309020205020404" pitchFamily="49" charset="0"/>
                <a:cs typeface="Courier New" panose="02070309020205020404" pitchFamily="49" charset="0"/>
              </a:rPr>
              <a:t>=size(A.A,2);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Nt</a:t>
            </a:r>
            <a:r>
              <a:rPr lang="en-US" sz="1900" b="1" dirty="0">
                <a:solidFill>
                  <a:schemeClr val="tx1"/>
                </a:solidFill>
                <a:latin typeface="Courier New" panose="02070309020205020404" pitchFamily="49" charset="0"/>
                <a:cs typeface="Courier New" panose="02070309020205020404" pitchFamily="49" charset="0"/>
              </a:rPr>
              <a:t>=size(lmdata,2);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=zeros(Nvox,Nt,2);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for j = 1:2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keep = (</a:t>
            </a:r>
            <a:r>
              <a:rPr lang="en-US" sz="1900" b="1" dirty="0" err="1">
                <a:solidFill>
                  <a:schemeClr val="tx1"/>
                </a:solidFill>
                <a:latin typeface="Courier New" panose="02070309020205020404" pitchFamily="49" charset="0"/>
                <a:cs typeface="Courier New" panose="02070309020205020404" pitchFamily="49" charset="0"/>
              </a:rPr>
              <a:t>info.pairs.WL</a:t>
            </a:r>
            <a:r>
              <a:rPr lang="en-US" sz="1900" b="1" dirty="0">
                <a:solidFill>
                  <a:schemeClr val="tx1"/>
                </a:solidFill>
                <a:latin typeface="Courier New" panose="02070309020205020404" pitchFamily="49" charset="0"/>
                <a:cs typeface="Courier New" panose="02070309020205020404" pitchFamily="49" charset="0"/>
              </a:rPr>
              <a:t> == j) &amp; (info.pairs.r2d &lt;= 40) &amp; info.MEAS.GI;</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Inverting A')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Tikhonov_invert_Amat</a:t>
            </a:r>
            <a:r>
              <a:rPr lang="en-US" sz="1900" b="1" dirty="0">
                <a:solidFill>
                  <a:schemeClr val="tx1"/>
                </a:solidFill>
                <a:latin typeface="Courier New" panose="02070309020205020404" pitchFamily="49" charset="0"/>
                <a:cs typeface="Courier New" panose="02070309020205020404" pitchFamily="49" charset="0"/>
              </a:rPr>
              <a:t>(A.A(keep, :), 0.01, 0.1); </a:t>
            </a:r>
            <a:r>
              <a:rPr lang="en-US" sz="1900" b="1" dirty="0">
                <a:solidFill>
                  <a:schemeClr val="accent2"/>
                </a:solidFill>
                <a:latin typeface="Courier New" panose="02070309020205020404" pitchFamily="49" charset="0"/>
                <a:cs typeface="Courier New" panose="02070309020205020404" pitchFamily="49" charset="0"/>
              </a:rPr>
              <a:t>% Invert A-Matrix</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Smoothing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smooth_Amat</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A.info.tissue.dim</a:t>
            </a:r>
            <a:r>
              <a:rPr lang="en-US" sz="1900" b="1" dirty="0">
                <a:solidFill>
                  <a:schemeClr val="tx1"/>
                </a:solidFill>
                <a:latin typeface="Courier New" panose="02070309020205020404" pitchFamily="49" charset="0"/>
                <a:cs typeface="Courier New" panose="02070309020205020404" pitchFamily="49" charset="0"/>
              </a:rPr>
              <a:t>, 3);         </a:t>
            </a:r>
            <a:r>
              <a:rPr lang="en-US" sz="1900" b="1" dirty="0">
                <a:solidFill>
                  <a:schemeClr val="accent2"/>
                </a:solidFill>
                <a:latin typeface="Courier New" panose="02070309020205020404" pitchFamily="49" charset="0"/>
                <a:cs typeface="Courier New" panose="02070309020205020404" pitchFamily="49" charset="0"/>
              </a:rPr>
              <a:t>% Smooth Inverted A-Matrix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 j) = </a:t>
            </a:r>
            <a:r>
              <a:rPr lang="en-US" sz="1900" b="1" dirty="0" err="1">
                <a:solidFill>
                  <a:schemeClr val="tx1"/>
                </a:solidFill>
                <a:latin typeface="Courier New" panose="02070309020205020404" pitchFamily="49" charset="0"/>
                <a:cs typeface="Courier New" panose="02070309020205020404" pitchFamily="49" charset="0"/>
              </a:rPr>
              <a:t>reconstruct_img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lmdata</a:t>
            </a:r>
            <a:r>
              <a:rPr lang="en-US" sz="1900" b="1" dirty="0">
                <a:solidFill>
                  <a:schemeClr val="tx1"/>
                </a:solidFill>
                <a:latin typeface="Courier New" panose="02070309020205020404" pitchFamily="49" charset="0"/>
                <a:cs typeface="Courier New" panose="02070309020205020404" pitchFamily="49" charset="0"/>
              </a:rPr>
              <a:t>(keep, :),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r>
              <a:rPr lang="en-US" sz="1900" b="1" dirty="0">
                <a:solidFill>
                  <a:schemeClr val="accent2"/>
                </a:solidFill>
                <a:latin typeface="Courier New" panose="02070309020205020404" pitchFamily="49" charset="0"/>
                <a:cs typeface="Courier New" panose="02070309020205020404" pitchFamily="49" charset="0"/>
              </a:rPr>
              <a:t>% Reconstruct Image Volume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r>
              <a:rPr lang="en-US" sz="1900" dirty="0"/>
              <a:t> </a:t>
            </a:r>
          </a:p>
          <a:p>
            <a:pPr marL="400050" lvl="1" indent="0">
              <a:spcBef>
                <a:spcPts val="0"/>
              </a:spcBef>
              <a:buNone/>
            </a:pPr>
            <a:r>
              <a:rPr lang="en-US" sz="1900" dirty="0"/>
              <a:t>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Image volumes store estimated absorption values as voxels by time by wavelength. </a:t>
            </a:r>
          </a:p>
          <a:p>
            <a:pPr marL="285750" lvl="1" indent="-342900">
              <a:spcBef>
                <a:spcPts val="0"/>
              </a:spcBef>
            </a:pPr>
            <a:endParaRPr lang="en-US" sz="25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Hemoglobin images are computed from the wavelength-dependent absorption images</a:t>
            </a:r>
          </a:p>
          <a:p>
            <a:pPr marL="0" lvl="1" indent="0">
              <a:spcBef>
                <a:spcPts val="0"/>
              </a:spcBef>
              <a:buNone/>
            </a:pP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Spectroscopy, convert to </a:t>
            </a:r>
            <a:r>
              <a:rPr lang="en-US" sz="1900" b="1" dirty="0" err="1">
                <a:solidFill>
                  <a:schemeClr val="accent2"/>
                </a:solidFill>
                <a:latin typeface="Courier New" panose="02070309020205020404" pitchFamily="49" charset="0"/>
                <a:cs typeface="Courier New" panose="02070309020205020404" pitchFamily="49" charset="0"/>
              </a:rPr>
              <a:t>Hb</a:t>
            </a:r>
            <a:endParaRPr lang="en-US" sz="1900" b="1" dirty="0">
              <a:solidFill>
                <a:schemeClr val="accent2"/>
              </a:solidFill>
              <a:latin typeface="Courier New" panose="02070309020205020404" pitchFamily="49" charset="0"/>
              <a:cs typeface="Courier New" panose="02070309020205020404" pitchFamily="49" charset="0"/>
            </a:endParaRP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~exist('E',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'),load('</a:t>
            </a:r>
            <a:r>
              <a:rPr lang="en-US" sz="1900" b="1" dirty="0" err="1">
                <a:solidFill>
                  <a:schemeClr val="tx1"/>
                </a:solidFill>
                <a:latin typeface="Courier New" panose="02070309020205020404" pitchFamily="49" charset="0"/>
                <a:cs typeface="Courier New" panose="02070309020205020404" pitchFamily="49" charset="0"/>
              </a:rPr>
              <a:t>E.mat</a:t>
            </a: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spectroscopy_img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E);</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1);</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cortex_HbT</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a:t>
            </a:r>
            <a:endParaRPr lang="en-US" sz="2600" b="1" dirty="0">
              <a:solidFill>
                <a:schemeClr val="tx1"/>
              </a:solidFill>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6C10AB76-7692-7370-ACB1-D3D4ED69AA96}"/>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2598510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Spatial normalization</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0278806" y="582987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19805" y="608768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02033" y="860130"/>
            <a:ext cx="8423052" cy="5746615"/>
          </a:xfrm>
        </p:spPr>
        <p:txBody>
          <a:bodyPr>
            <a:normAutofit fontScale="92500" lnSpcReduction="10000"/>
          </a:bodyPr>
          <a:lstStyle/>
          <a:p>
            <a:pPr marL="285750">
              <a:spcBef>
                <a:spcPts val="0"/>
              </a:spcBef>
            </a:pPr>
            <a:r>
              <a:rPr lang="en-US" sz="2000" dirty="0">
                <a:solidFill>
                  <a:prstClr val="white"/>
                </a:solidFill>
                <a:latin typeface="Calibri" panose="020F0502020204030204"/>
              </a:rPr>
              <a:t>The </a:t>
            </a:r>
            <a:r>
              <a:rPr lang="en-US" sz="2000" dirty="0" err="1">
                <a:solidFill>
                  <a:prstClr val="white"/>
                </a:solidFill>
                <a:latin typeface="Calibri" panose="020F0502020204030204"/>
              </a:rPr>
              <a:t>cortex_HbO</a:t>
            </a:r>
            <a:r>
              <a:rPr lang="en-US" sz="2000" dirty="0">
                <a:solidFill>
                  <a:prstClr val="white"/>
                </a:solidFill>
                <a:latin typeface="Calibri" panose="020F0502020204030204"/>
              </a:rPr>
              <a:t> data is in an array that is voxels by time where the voxels are within a subspace described by </a:t>
            </a:r>
            <a:r>
              <a:rPr lang="en-US" sz="2000" dirty="0" err="1">
                <a:solidFill>
                  <a:prstClr val="white"/>
                </a:solidFill>
                <a:latin typeface="Calibri" panose="020F0502020204030204"/>
              </a:rPr>
              <a:t>info.tissue.dim</a:t>
            </a:r>
            <a:r>
              <a:rPr lang="en-US" sz="2000" dirty="0">
                <a:solidFill>
                  <a:prstClr val="white"/>
                </a:solidFill>
                <a:latin typeface="Calibri" panose="020F0502020204030204"/>
              </a:rPr>
              <a:t> which itself is a subspace of the original anatomical volume used to generate the light model.</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 properly contextualize the reconstructed data, it is helpful to view on an appropriate anatomical background.</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following lines will load in the anatomical data used for the light model and spatially register it to the reconstructed optical data.</a:t>
            </a:r>
          </a:p>
          <a:p>
            <a:pPr marL="0" indent="0">
              <a:spcBef>
                <a:spcPts val="0"/>
              </a:spcBef>
              <a:buNone/>
            </a:pPr>
            <a:endParaRPr lang="en-US" sz="1200" dirty="0">
              <a:solidFill>
                <a:prstClr val="white"/>
              </a:solidFill>
              <a:latin typeface="Calibri" panose="020F0502020204030204"/>
            </a:endParaRPr>
          </a:p>
          <a:p>
            <a:pPr marL="0" indent="0">
              <a:spcBef>
                <a:spcPts val="0"/>
              </a:spcBef>
              <a:buNone/>
            </a:pP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MNI,infoB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('Segmented_MNI152nl_on_MNI111',[],'4dfp');</a:t>
            </a:r>
          </a:p>
          <a:p>
            <a:pPr marL="0" indent="0">
              <a:spcBef>
                <a:spcPts val="0"/>
              </a:spcBef>
              <a:buNone/>
            </a:pPr>
            <a:r>
              <a:rPr lang="en-US" sz="1200" b="1" dirty="0" err="1">
                <a:latin typeface="Courier New" panose="02070309020205020404" pitchFamily="49" charset="0"/>
                <a:cs typeface="Courier New" panose="02070309020205020404" pitchFamily="49" charset="0"/>
              </a:rPr>
              <a:t>MNI_dim</a:t>
            </a:r>
            <a:r>
              <a:rPr lang="en-US" sz="1200" b="1" dirty="0">
                <a:latin typeface="Courier New" panose="02070309020205020404" pitchFamily="49" charset="0"/>
                <a:cs typeface="Courier New" panose="02070309020205020404" pitchFamily="49" charset="0"/>
              </a:rPr>
              <a:t> = affine3d_img(</a:t>
            </a:r>
            <a:r>
              <a:rPr lang="en-US" sz="1200" b="1" dirty="0" err="1">
                <a:latin typeface="Courier New" panose="02070309020205020404" pitchFamily="49" charset="0"/>
                <a:cs typeface="Courier New" panose="02070309020205020404" pitchFamily="49" charset="0"/>
              </a:rPr>
              <a:t>MNI,infoB,A.info.tissue.dim,eye</a:t>
            </a:r>
            <a:r>
              <a:rPr lang="en-US" sz="1200" b="1" dirty="0">
                <a:latin typeface="Courier New" panose="02070309020205020404" pitchFamily="49" charset="0"/>
                <a:cs typeface="Courier New" panose="02070309020205020404" pitchFamily="49" charset="0"/>
              </a:rPr>
              <a:t>(4),'nearest');</a:t>
            </a: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285750">
              <a:spcBef>
                <a:spcPts val="0"/>
              </a:spcBef>
            </a:pPr>
            <a:r>
              <a:rPr lang="en-US" sz="2000" dirty="0">
                <a:solidFill>
                  <a:prstClr val="white"/>
                </a:solidFill>
                <a:latin typeface="Calibri" panose="020F0502020204030204"/>
              </a:rPr>
              <a:t>We are using nearest-neighbor interpolation here because we are transforming a mask, so we do not want the values to change.</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next lines will block average the </a:t>
            </a:r>
            <a:r>
              <a:rPr lang="en-US" sz="2000" dirty="0" err="1">
                <a:solidFill>
                  <a:prstClr val="white"/>
                </a:solidFill>
                <a:latin typeface="Calibri" panose="020F0502020204030204"/>
              </a:rPr>
              <a:t>HbO</a:t>
            </a:r>
            <a:r>
              <a:rPr lang="en-US" sz="2000" dirty="0">
                <a:solidFill>
                  <a:prstClr val="white"/>
                </a:solidFill>
                <a:latin typeface="Calibri" panose="020F0502020204030204"/>
              </a:rPr>
              <a:t> data and put it in the full voxel space to get it ready for visualization</a:t>
            </a:r>
          </a:p>
          <a:p>
            <a:pPr marL="0" indent="0">
              <a:spcBef>
                <a:spcPts val="0"/>
              </a:spcBef>
              <a:buNone/>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Block Average Data</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 = </a:t>
            </a:r>
            <a:r>
              <a:rPr lang="en-US" sz="1300" b="1" dirty="0" err="1">
                <a:solidFill>
                  <a:prstClr val="white"/>
                </a:solidFill>
                <a:latin typeface="Courier New" panose="02070309020205020404" pitchFamily="49" charset="0"/>
                <a:cs typeface="Courier New" panose="02070309020205020404" pitchFamily="49" charset="0"/>
              </a:rPr>
              <a:t>BlockAverage</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cortex_HbO</a:t>
            </a:r>
            <a:r>
              <a:rPr lang="en-US" sz="1300" b="1" dirty="0">
                <a:solidFill>
                  <a:prstClr val="white"/>
                </a:solidFill>
                <a:latin typeface="Courier New" panose="02070309020205020404" pitchFamily="49" charset="0"/>
                <a:cs typeface="Courier New" panose="02070309020205020404" pitchFamily="49" charset="0"/>
              </a:rPr>
              <a:t>, </a:t>
            </a:r>
            <a:r>
              <a:rPr lang="en-US" sz="1300" b="1" dirty="0" err="1">
                <a:solidFill>
                  <a:prstClr val="white"/>
                </a:solidFill>
                <a:latin typeface="Courier New" panose="02070309020205020404" pitchFamily="49" charset="0"/>
                <a:cs typeface="Courier New" panose="02070309020205020404" pitchFamily="49" charset="0"/>
              </a:rPr>
              <a:t>info.paradigm.synchpts</a:t>
            </a:r>
            <a:r>
              <a:rPr lang="en-US" sz="1300" b="1" dirty="0">
                <a:solidFill>
                  <a:prstClr val="white"/>
                </a:solidFill>
                <a:latin typeface="Courier New" panose="02070309020205020404" pitchFamily="49" charset="0"/>
                <a:cs typeface="Courier New" panose="02070309020205020404" pitchFamily="49" charset="0"/>
              </a:rPr>
              <a:t>(info.paradigm.Pulse_2), </a:t>
            </a:r>
            <a:r>
              <a:rPr lang="en-US" sz="1300" b="1" dirty="0" err="1">
                <a:solidFill>
                  <a:prstClr val="white"/>
                </a:solidFill>
                <a:latin typeface="Courier New" panose="02070309020205020404" pitchFamily="49" charset="0"/>
                <a:cs typeface="Courier New" panose="02070309020205020404" pitchFamily="49" charset="0"/>
              </a:rPr>
              <a:t>dt</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bsxfun</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minus,badata_HbO,badata_HbO</a:t>
            </a:r>
            <a:r>
              <a:rPr lang="en-US" sz="1300" b="1" dirty="0">
                <a:solidFill>
                  <a:prstClr val="white"/>
                </a:solidFill>
                <a:latin typeface="Courier New" panose="02070309020205020404" pitchFamily="49" charset="0"/>
                <a:cs typeface="Courier New" panose="02070309020205020404" pitchFamily="49" charset="0"/>
              </a:rPr>
              <a:t>(:,1));</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 = Good_Vox2vol(</a:t>
            </a:r>
            <a:r>
              <a:rPr lang="en-US" sz="1300" b="1" dirty="0" err="1">
                <a:solidFill>
                  <a:prstClr val="white"/>
                </a:solidFill>
                <a:latin typeface="Courier New" panose="02070309020205020404" pitchFamily="49" charset="0"/>
                <a:cs typeface="Courier New" panose="02070309020205020404" pitchFamily="49" charset="0"/>
              </a:rPr>
              <a:t>badata_HbO,A.info.tissue.dim</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tp_Eg</a:t>
            </a:r>
            <a:r>
              <a:rPr lang="en-US" sz="1300" b="1" dirty="0">
                <a:solidFill>
                  <a:prstClr val="white"/>
                </a:solidFill>
                <a:latin typeface="Courier New" panose="02070309020205020404" pitchFamily="49" charset="0"/>
                <a:cs typeface="Courier New" panose="02070309020205020404" pitchFamily="49" charset="0"/>
              </a:rPr>
              <a:t>=squeeze(</a:t>
            </a: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tp</a:t>
            </a:r>
            <a:r>
              <a:rPr lang="en-US" sz="1300" b="1" dirty="0">
                <a:solidFill>
                  <a:prstClr val="white"/>
                </a:solidFill>
                <a:latin typeface="Courier New" panose="02070309020205020404" pitchFamily="49" charset="0"/>
                <a:cs typeface="Courier New" panose="02070309020205020404" pitchFamily="49" charset="0"/>
              </a:rPr>
              <a:t>));</a:t>
            </a:r>
          </a:p>
          <a:p>
            <a:pPr marL="285750">
              <a:spcBef>
                <a:spcPts val="0"/>
              </a:spcBef>
            </a:pPr>
            <a:endParaRPr lang="en-US" sz="2000" dirty="0">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id="{7084D729-BB42-63F5-0CCB-741E264F4AA7}"/>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3385208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 Using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1377037"/>
            <a:ext cx="6145020" cy="5386832"/>
          </a:xfrm>
        </p:spPr>
        <p:txBody>
          <a:bodyPr>
            <a:normAutofit lnSpcReduction="10000"/>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685800" lvl="1">
              <a:spcBef>
                <a:spcPts val="0"/>
              </a:spcBef>
            </a:pPr>
            <a:r>
              <a:rPr lang="en-US" dirty="0">
                <a:solidFill>
                  <a:prstClr val="white"/>
                </a:solidFill>
                <a:latin typeface="Calibri" panose="020F0502020204030204"/>
              </a:rPr>
              <a:t>When a slice is clicked, all of the slices update to the new coordinates based on the location clicked</a:t>
            </a:r>
          </a:p>
          <a:p>
            <a:pPr marL="1085850" lvl="2">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Right click to reset to the original set of slices</a:t>
            </a: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(Top) Anatomy only</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(Middle) Anatomy + volumetric data</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(Bottom) Anatomy + volumetric data + functional data</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7410646" y="722126"/>
            <a:ext cx="4662964" cy="1581121"/>
          </a:xfrm>
          <a:prstGeom prst="rect">
            <a:avLst/>
          </a:prstGeom>
        </p:spPr>
      </p:pic>
      <p:pic>
        <p:nvPicPr>
          <p:cNvPr id="7" name="Picture 6"/>
          <p:cNvPicPr>
            <a:picLocks noChangeAspect="1"/>
          </p:cNvPicPr>
          <p:nvPr/>
        </p:nvPicPr>
        <p:blipFill>
          <a:blip r:embed="rId3"/>
          <a:stretch>
            <a:fillRect/>
          </a:stretch>
        </p:blipFill>
        <p:spPr>
          <a:xfrm>
            <a:off x="7349258" y="2493587"/>
            <a:ext cx="4724351" cy="2040840"/>
          </a:xfrm>
          <a:prstGeom prst="rect">
            <a:avLst/>
          </a:prstGeom>
        </p:spPr>
      </p:pic>
      <p:sp>
        <p:nvSpPr>
          <p:cNvPr id="12" name="TextBox 11"/>
          <p:cNvSpPr txBox="1"/>
          <p:nvPr/>
        </p:nvSpPr>
        <p:spPr>
          <a:xfrm>
            <a:off x="498095" y="5116212"/>
            <a:ext cx="1951175"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3" name="TextBox 12"/>
          <p:cNvSpPr txBox="1"/>
          <p:nvPr/>
        </p:nvSpPr>
        <p:spPr>
          <a:xfrm>
            <a:off x="498095" y="5665735"/>
            <a:ext cx="3624710"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4" name="TextBox 13"/>
          <p:cNvSpPr txBox="1"/>
          <p:nvPr/>
        </p:nvSpPr>
        <p:spPr>
          <a:xfrm>
            <a:off x="498095" y="6214602"/>
            <a:ext cx="4647426"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 </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tp_Eg</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pic>
        <p:nvPicPr>
          <p:cNvPr id="15" name="Picture 14"/>
          <p:cNvPicPr>
            <a:picLocks noChangeAspect="1"/>
          </p:cNvPicPr>
          <p:nvPr/>
        </p:nvPicPr>
        <p:blipFill>
          <a:blip r:embed="rId4"/>
          <a:stretch>
            <a:fillRect/>
          </a:stretch>
        </p:blipFill>
        <p:spPr>
          <a:xfrm>
            <a:off x="7410647" y="4690194"/>
            <a:ext cx="4781354" cy="2018104"/>
          </a:xfrm>
          <a:prstGeom prst="rect">
            <a:avLst/>
          </a:prstGeom>
        </p:spPr>
      </p:pic>
      <p:sp>
        <p:nvSpPr>
          <p:cNvPr id="3" name="Slide Number Placeholder 2">
            <a:extLst>
              <a:ext uri="{FF2B5EF4-FFF2-40B4-BE49-F238E27FC236}">
                <a16:creationId xmlns:a16="http://schemas.microsoft.com/office/drawing/2014/main" id="{B8CAA058-57F1-9DE0-EA34-A6A7CEC34CB8}"/>
              </a:ext>
            </a:extLst>
          </p:cNvPr>
          <p:cNvSpPr>
            <a:spLocks noGrp="1"/>
          </p:cNvSpPr>
          <p:nvPr>
            <p:ph type="sldNum" sz="quarter" idx="12"/>
          </p:nvPr>
        </p:nvSpPr>
        <p:spPr/>
        <p:txBody>
          <a:bodyPr/>
          <a:lstStyle/>
          <a:p>
            <a:fld id="{A6EA515B-EB3D-473C-ADE9-FD8348C61D57}" type="slidenum">
              <a:rPr lang="en-US" smtClean="0"/>
              <a:t>26</a:t>
            </a:fld>
            <a:endParaRPr lang="en-US"/>
          </a:p>
        </p:txBody>
      </p:sp>
    </p:spTree>
    <p:extLst>
      <p:ext uri="{BB962C8B-B14F-4D97-AF65-F5344CB8AC3E}">
        <p14:creationId xmlns:p14="http://schemas.microsoft.com/office/powerpoint/2010/main" val="892367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285750">
              <a:spcBef>
                <a:spcPts val="0"/>
              </a:spcBef>
            </a:pPr>
            <a:endParaRPr lang="en-US" sz="2000"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When a slice is clicked, all of the slices update to the new coordinates based on the location clicked</a:t>
            </a:r>
          </a:p>
          <a:p>
            <a:pPr marL="685800" lvl="1">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p>
          <a:p>
            <a:pPr marL="685800" lvl="1">
              <a:spcBef>
                <a:spcPts val="0"/>
              </a:spcBef>
            </a:pPr>
            <a:r>
              <a:rPr lang="en-US" dirty="0">
                <a:solidFill>
                  <a:prstClr val="white"/>
                </a:solidFill>
                <a:latin typeface="Calibri" panose="020F0502020204030204"/>
                <a:sym typeface="Wingdings" panose="05000000000000000000" pitchFamily="2" charset="2"/>
              </a:rPr>
              <a:t>Once you’ve matched your </a:t>
            </a:r>
            <a:r>
              <a:rPr lang="en-US" dirty="0" err="1">
                <a:solidFill>
                  <a:prstClr val="white"/>
                </a:solidFill>
                <a:latin typeface="Calibri" panose="020F0502020204030204"/>
                <a:sym typeface="Wingdings" panose="05000000000000000000" pitchFamily="2" charset="2"/>
              </a:rPr>
              <a:t>PlotSlices</a:t>
            </a:r>
            <a:r>
              <a:rPr lang="en-US" dirty="0">
                <a:solidFill>
                  <a:prstClr val="white"/>
                </a:solidFill>
                <a:latin typeface="Calibri" panose="020F0502020204030204"/>
                <a:sym typeface="Wingdings" panose="05000000000000000000" pitchFamily="2" charset="2"/>
              </a:rPr>
              <a:t> to the first image on this slide, don’t quit </a:t>
            </a:r>
            <a:r>
              <a:rPr lang="en-US" dirty="0" err="1">
                <a:solidFill>
                  <a:prstClr val="white"/>
                </a:solidFill>
                <a:latin typeface="Calibri" panose="020F0502020204030204"/>
                <a:sym typeface="Wingdings" panose="05000000000000000000" pitchFamily="2" charset="2"/>
              </a:rPr>
              <a:t>PlotSlices</a:t>
            </a:r>
            <a:endParaRPr lang="en-US" dirty="0">
              <a:solidFill>
                <a:prstClr val="white"/>
              </a:solidFill>
              <a:latin typeface="Calibri" panose="020F0502020204030204"/>
              <a:sym typeface="Wingdings" panose="05000000000000000000" pitchFamily="2" charset="2"/>
            </a:endParaRPr>
          </a:p>
          <a:p>
            <a:pPr marL="685800" lvl="1">
              <a:spcBef>
                <a:spcPts val="0"/>
              </a:spcBef>
            </a:pPr>
            <a:r>
              <a:rPr lang="en-US" dirty="0">
                <a:solidFill>
                  <a:prstClr val="white"/>
                </a:solidFill>
                <a:latin typeface="Calibri" panose="020F0502020204030204"/>
                <a:sym typeface="Wingdings" panose="05000000000000000000" pitchFamily="2" charset="2"/>
              </a:rPr>
              <a:t>Keep going and match the next image</a:t>
            </a: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Right click on the plot to reset to the original set of slices</a:t>
            </a: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Quitting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The black crosshairs will disappear from the plots once you’ve done this, then you’ll be able to close the figure window</a:t>
            </a: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p:txBody>
      </p:sp>
      <p:pic>
        <p:nvPicPr>
          <p:cNvPr id="4" name="Picture 3"/>
          <p:cNvPicPr>
            <a:picLocks noChangeAspect="1"/>
          </p:cNvPicPr>
          <p:nvPr/>
        </p:nvPicPr>
        <p:blipFill>
          <a:blip r:embed="rId2"/>
          <a:stretch>
            <a:fillRect/>
          </a:stretch>
        </p:blipFill>
        <p:spPr>
          <a:xfrm>
            <a:off x="7671249" y="0"/>
            <a:ext cx="3987349" cy="1692380"/>
          </a:xfrm>
          <a:prstGeom prst="rect">
            <a:avLst/>
          </a:prstGeom>
        </p:spPr>
      </p:pic>
      <p:pic>
        <p:nvPicPr>
          <p:cNvPr id="9" name="Picture 8"/>
          <p:cNvPicPr>
            <a:picLocks noChangeAspect="1"/>
          </p:cNvPicPr>
          <p:nvPr/>
        </p:nvPicPr>
        <p:blipFill>
          <a:blip r:embed="rId3"/>
          <a:stretch>
            <a:fillRect/>
          </a:stretch>
        </p:blipFill>
        <p:spPr>
          <a:xfrm>
            <a:off x="7665409" y="1719727"/>
            <a:ext cx="3993189" cy="1694858"/>
          </a:xfrm>
          <a:prstGeom prst="rect">
            <a:avLst/>
          </a:prstGeom>
        </p:spPr>
      </p:pic>
      <p:pic>
        <p:nvPicPr>
          <p:cNvPr id="15" name="Picture 14"/>
          <p:cNvPicPr>
            <a:picLocks noChangeAspect="1"/>
          </p:cNvPicPr>
          <p:nvPr/>
        </p:nvPicPr>
        <p:blipFill>
          <a:blip r:embed="rId4"/>
          <a:stretch>
            <a:fillRect/>
          </a:stretch>
        </p:blipFill>
        <p:spPr>
          <a:xfrm>
            <a:off x="7671248" y="3441932"/>
            <a:ext cx="3987350" cy="1692380"/>
          </a:xfrm>
          <a:prstGeom prst="rect">
            <a:avLst/>
          </a:prstGeom>
        </p:spPr>
      </p:pic>
      <p:pic>
        <p:nvPicPr>
          <p:cNvPr id="16" name="Picture 15"/>
          <p:cNvPicPr>
            <a:picLocks noChangeAspect="1"/>
          </p:cNvPicPr>
          <p:nvPr/>
        </p:nvPicPr>
        <p:blipFill>
          <a:blip r:embed="rId5"/>
          <a:stretch>
            <a:fillRect/>
          </a:stretch>
        </p:blipFill>
        <p:spPr>
          <a:xfrm>
            <a:off x="7671248" y="5165619"/>
            <a:ext cx="3987350" cy="1692380"/>
          </a:xfrm>
          <a:prstGeom prst="rect">
            <a:avLst/>
          </a:prstGeom>
        </p:spPr>
      </p:pic>
      <p:sp>
        <p:nvSpPr>
          <p:cNvPr id="17" name="TextBox 16"/>
          <p:cNvSpPr txBox="1"/>
          <p:nvPr/>
        </p:nvSpPr>
        <p:spPr>
          <a:xfrm>
            <a:off x="7185728" y="661524"/>
            <a:ext cx="391454" cy="369332"/>
          </a:xfrm>
          <a:prstGeom prst="rect">
            <a:avLst/>
          </a:prstGeom>
          <a:noFill/>
        </p:spPr>
        <p:txBody>
          <a:bodyPr wrap="none" rtlCol="0">
            <a:spAutoFit/>
          </a:bodyPr>
          <a:lstStyle/>
          <a:p>
            <a:r>
              <a:rPr lang="en-US" dirty="0"/>
              <a:t>1.</a:t>
            </a:r>
          </a:p>
        </p:txBody>
      </p:sp>
      <p:sp>
        <p:nvSpPr>
          <p:cNvPr id="19" name="TextBox 18"/>
          <p:cNvSpPr txBox="1"/>
          <p:nvPr/>
        </p:nvSpPr>
        <p:spPr>
          <a:xfrm>
            <a:off x="7185728" y="2382490"/>
            <a:ext cx="391454" cy="369332"/>
          </a:xfrm>
          <a:prstGeom prst="rect">
            <a:avLst/>
          </a:prstGeom>
          <a:noFill/>
        </p:spPr>
        <p:txBody>
          <a:bodyPr wrap="none" rtlCol="0">
            <a:spAutoFit/>
          </a:bodyPr>
          <a:lstStyle/>
          <a:p>
            <a:r>
              <a:rPr lang="en-US" dirty="0"/>
              <a:t>2.</a:t>
            </a:r>
          </a:p>
        </p:txBody>
      </p:sp>
      <p:sp>
        <p:nvSpPr>
          <p:cNvPr id="20" name="TextBox 19"/>
          <p:cNvSpPr txBox="1"/>
          <p:nvPr/>
        </p:nvSpPr>
        <p:spPr>
          <a:xfrm>
            <a:off x="7185728" y="4103456"/>
            <a:ext cx="391454" cy="369332"/>
          </a:xfrm>
          <a:prstGeom prst="rect">
            <a:avLst/>
          </a:prstGeom>
          <a:noFill/>
        </p:spPr>
        <p:txBody>
          <a:bodyPr wrap="none" rtlCol="0">
            <a:spAutoFit/>
          </a:bodyPr>
          <a:lstStyle/>
          <a:p>
            <a:r>
              <a:rPr lang="en-US" dirty="0"/>
              <a:t>3.</a:t>
            </a:r>
          </a:p>
        </p:txBody>
      </p:sp>
      <p:sp>
        <p:nvSpPr>
          <p:cNvPr id="21" name="TextBox 20"/>
          <p:cNvSpPr txBox="1"/>
          <p:nvPr/>
        </p:nvSpPr>
        <p:spPr>
          <a:xfrm>
            <a:off x="7185728" y="5827143"/>
            <a:ext cx="391454" cy="369332"/>
          </a:xfrm>
          <a:prstGeom prst="rect">
            <a:avLst/>
          </a:prstGeom>
          <a:noFill/>
        </p:spPr>
        <p:txBody>
          <a:bodyPr wrap="none" rtlCol="0">
            <a:spAutoFit/>
          </a:bodyPr>
          <a:lstStyle/>
          <a:p>
            <a:r>
              <a:rPr lang="en-US" dirty="0"/>
              <a:t>4.</a:t>
            </a:r>
          </a:p>
        </p:txBody>
      </p:sp>
      <p:sp>
        <p:nvSpPr>
          <p:cNvPr id="3" name="Slide Number Placeholder 2">
            <a:extLst>
              <a:ext uri="{FF2B5EF4-FFF2-40B4-BE49-F238E27FC236}">
                <a16:creationId xmlns:a16="http://schemas.microsoft.com/office/drawing/2014/main" id="{8853D08C-399D-B498-B170-62E384C054B2}"/>
              </a:ext>
            </a:extLst>
          </p:cNvPr>
          <p:cNvSpPr>
            <a:spLocks noGrp="1"/>
          </p:cNvSpPr>
          <p:nvPr>
            <p:ph type="sldNum" sz="quarter" idx="12"/>
          </p:nvPr>
        </p:nvSpPr>
        <p:spPr/>
        <p:txBody>
          <a:bodyPr/>
          <a:lstStyle/>
          <a:p>
            <a:fld id="{A6EA515B-EB3D-473C-ADE9-FD8348C61D57}" type="slidenum">
              <a:rPr lang="en-US" smtClean="0"/>
              <a:t>27</a:t>
            </a:fld>
            <a:endParaRPr lang="en-US"/>
          </a:p>
        </p:txBody>
      </p:sp>
    </p:spTree>
    <p:extLst>
      <p:ext uri="{BB962C8B-B14F-4D97-AF65-F5344CB8AC3E}">
        <p14:creationId xmlns:p14="http://schemas.microsoft.com/office/powerpoint/2010/main" val="3817363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274492" cy="5386832"/>
          </a:xfrm>
        </p:spPr>
        <p:txBody>
          <a:bodyPr>
            <a:normAutofit/>
          </a:bodyPr>
          <a:lstStyle/>
          <a:p>
            <a:pPr marL="0" indent="0">
              <a:spcBef>
                <a:spcPts val="0"/>
              </a:spcBef>
              <a:buNone/>
            </a:pPr>
            <a:r>
              <a:rPr lang="en-US" sz="2000" dirty="0">
                <a:solidFill>
                  <a:prstClr val="white"/>
                </a:solidFill>
                <a:latin typeface="Calibri" panose="020F0502020204030204"/>
              </a:rPr>
              <a:t>If no parameter structure is given as an input,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will generate the below visualization parameters internally</a:t>
            </a:r>
          </a:p>
          <a:p>
            <a:pPr>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sp>
        <p:nvSpPr>
          <p:cNvPr id="3" name="TextBox 2"/>
          <p:cNvSpPr txBox="1"/>
          <p:nvPr/>
        </p:nvSpPr>
        <p:spPr>
          <a:xfrm>
            <a:off x="7425401" y="-31004"/>
            <a:ext cx="3873176" cy="369332"/>
          </a:xfrm>
          <a:prstGeom prst="rect">
            <a:avLst/>
          </a:prstGeom>
          <a:noFill/>
        </p:spPr>
        <p:txBody>
          <a:bodyPr wrap="none" rtlCol="0">
            <a:spAutoFit/>
          </a:bodyPr>
          <a:lstStyle/>
          <a:p>
            <a:r>
              <a:rPr lang="en-US" dirty="0" err="1"/>
              <a:t>PlotSlices</a:t>
            </a:r>
            <a:r>
              <a:rPr lang="en-US" dirty="0"/>
              <a:t> with no parameters input</a:t>
            </a:r>
          </a:p>
        </p:txBody>
      </p:sp>
      <p:pic>
        <p:nvPicPr>
          <p:cNvPr id="4" name="Picture 3"/>
          <p:cNvPicPr>
            <a:picLocks noChangeAspect="1"/>
          </p:cNvPicPr>
          <p:nvPr/>
        </p:nvPicPr>
        <p:blipFill>
          <a:blip r:embed="rId2"/>
          <a:stretch>
            <a:fillRect/>
          </a:stretch>
        </p:blipFill>
        <p:spPr>
          <a:xfrm>
            <a:off x="212626" y="1680040"/>
            <a:ext cx="5162550" cy="5095875"/>
          </a:xfrm>
          <a:prstGeom prst="rect">
            <a:avLst/>
          </a:prstGeom>
        </p:spPr>
      </p:pic>
      <p:sp>
        <p:nvSpPr>
          <p:cNvPr id="16" name="Content Placeholder 7"/>
          <p:cNvSpPr txBox="1">
            <a:spLocks/>
          </p:cNvSpPr>
          <p:nvPr/>
        </p:nvSpPr>
        <p:spPr>
          <a:xfrm>
            <a:off x="5711078" y="1901227"/>
            <a:ext cx="6145020" cy="4956773"/>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r>
              <a:rPr lang="en-US" sz="2300" b="1" dirty="0">
                <a:solidFill>
                  <a:prstClr val="white"/>
                </a:solidFill>
                <a:latin typeface="Calibri" panose="020F0502020204030204"/>
              </a:rPr>
              <a:t>Full list of parameters that can be used with </a:t>
            </a:r>
            <a:r>
              <a:rPr lang="en-US" sz="2300" b="1" dirty="0" err="1">
                <a:solidFill>
                  <a:prstClr val="white"/>
                </a:solidFill>
                <a:latin typeface="Calibri" panose="020F0502020204030204"/>
              </a:rPr>
              <a:t>PlotSlices</a:t>
            </a:r>
            <a:endParaRPr lang="en-US" sz="2300" b="1" dirty="0">
              <a:solidFill>
                <a:prstClr val="white"/>
              </a:solidFill>
              <a:latin typeface="Calibri" panose="020F0502020204030204"/>
            </a:endParaRPr>
          </a:p>
          <a:p>
            <a:pPr lvl="1"/>
            <a:r>
              <a:rPr lang="en-US" dirty="0"/>
              <a:t>PD: positive definite, set to 1 or 0</a:t>
            </a:r>
          </a:p>
          <a:p>
            <a:pPr lvl="1"/>
            <a:r>
              <a:rPr lang="en-US" dirty="0"/>
              <a:t>CMAP: </a:t>
            </a:r>
            <a:r>
              <a:rPr lang="en-US" dirty="0" err="1"/>
              <a:t>colormap</a:t>
            </a:r>
            <a:endParaRPr lang="en-US" dirty="0"/>
          </a:p>
          <a:p>
            <a:pPr lvl="2"/>
            <a:r>
              <a:rPr lang="en-US" dirty="0"/>
              <a:t>P/N: can set two different </a:t>
            </a:r>
            <a:r>
              <a:rPr lang="en-US" dirty="0" err="1"/>
              <a:t>colormaps</a:t>
            </a:r>
            <a:r>
              <a:rPr lang="en-US" dirty="0"/>
              <a:t>, one for positive, one for negative</a:t>
            </a:r>
          </a:p>
          <a:p>
            <a:pPr lvl="1"/>
            <a:r>
              <a:rPr lang="en-US" dirty="0" err="1"/>
              <a:t>Th</a:t>
            </a:r>
            <a:r>
              <a:rPr lang="en-US" dirty="0"/>
              <a:t>: threshold, contains 2 subfields for </a:t>
            </a:r>
            <a:r>
              <a:rPr lang="en-US" dirty="0" err="1"/>
              <a:t>pos</a:t>
            </a:r>
            <a:r>
              <a:rPr lang="en-US" dirty="0"/>
              <a:t>/</a:t>
            </a:r>
            <a:r>
              <a:rPr lang="en-US" dirty="0" err="1"/>
              <a:t>neg</a:t>
            </a:r>
            <a:endParaRPr lang="en-US" dirty="0"/>
          </a:p>
          <a:p>
            <a:pPr lvl="2"/>
            <a:r>
              <a:rPr lang="en-US" dirty="0" err="1"/>
              <a:t>Params.Th.P</a:t>
            </a:r>
            <a:r>
              <a:rPr lang="en-US" dirty="0"/>
              <a:t> and </a:t>
            </a:r>
            <a:r>
              <a:rPr lang="en-US" dirty="0" err="1"/>
              <a:t>Params.Th.N</a:t>
            </a:r>
            <a:endParaRPr lang="en-US" dirty="0"/>
          </a:p>
          <a:p>
            <a:pPr lvl="1"/>
            <a:r>
              <a:rPr lang="en-US" dirty="0"/>
              <a:t>Scale: data is scaled using this parameter</a:t>
            </a:r>
          </a:p>
          <a:p>
            <a:pPr lvl="1"/>
            <a:r>
              <a:rPr lang="en-US" dirty="0"/>
              <a:t>BG: background color</a:t>
            </a:r>
          </a:p>
          <a:p>
            <a:pPr lvl="1"/>
            <a:r>
              <a:rPr lang="en-US" dirty="0" err="1"/>
              <a:t>fig_size</a:t>
            </a:r>
            <a:r>
              <a:rPr lang="en-US" dirty="0"/>
              <a:t>: width and height of figure</a:t>
            </a:r>
          </a:p>
          <a:p>
            <a:pPr lvl="1"/>
            <a:r>
              <a:rPr lang="en-US" dirty="0" err="1"/>
              <a:t>fig_handle</a:t>
            </a:r>
            <a:r>
              <a:rPr lang="en-US" dirty="0"/>
              <a:t>: actual figure variable</a:t>
            </a:r>
          </a:p>
          <a:p>
            <a:pPr lvl="1"/>
            <a:r>
              <a:rPr lang="en-US" dirty="0"/>
              <a:t>CH: crosshair on/off, set to 1 or 0</a:t>
            </a:r>
          </a:p>
          <a:p>
            <a:pPr lvl="1"/>
            <a:r>
              <a:rPr lang="en-US" dirty="0" err="1"/>
              <a:t>Cboff</a:t>
            </a:r>
            <a:r>
              <a:rPr lang="en-US" dirty="0"/>
              <a:t>: </a:t>
            </a:r>
            <a:r>
              <a:rPr lang="en-US" dirty="0" err="1"/>
              <a:t>colorbar</a:t>
            </a:r>
            <a:r>
              <a:rPr lang="en-US" dirty="0"/>
              <a:t> off, set to 1 or 0</a:t>
            </a:r>
          </a:p>
          <a:p>
            <a:pPr lvl="1"/>
            <a:r>
              <a:rPr lang="en-US" dirty="0" err="1"/>
              <a:t>Cbmode</a:t>
            </a:r>
            <a:r>
              <a:rPr lang="en-US" dirty="0"/>
              <a:t>: </a:t>
            </a:r>
            <a:r>
              <a:rPr lang="en-US" dirty="0" err="1"/>
              <a:t>colorbar</a:t>
            </a:r>
            <a:r>
              <a:rPr lang="en-US" dirty="0"/>
              <a:t> </a:t>
            </a:r>
            <a:r>
              <a:rPr lang="en-US" dirty="0" err="1"/>
              <a:t>params</a:t>
            </a:r>
            <a:r>
              <a:rPr lang="en-US" dirty="0"/>
              <a:t> on, set to 1 or 0</a:t>
            </a:r>
          </a:p>
          <a:p>
            <a:pPr lvl="1"/>
            <a:r>
              <a:rPr lang="en-US" dirty="0" err="1"/>
              <a:t>Cbticks</a:t>
            </a:r>
            <a:r>
              <a:rPr lang="en-US" dirty="0"/>
              <a:t>: </a:t>
            </a:r>
            <a:r>
              <a:rPr lang="en-US" dirty="0" err="1"/>
              <a:t>colorbar</a:t>
            </a:r>
            <a:r>
              <a:rPr lang="en-US" dirty="0"/>
              <a:t> tick placements</a:t>
            </a:r>
          </a:p>
          <a:p>
            <a:pPr lvl="1"/>
            <a:r>
              <a:rPr lang="en-US" dirty="0" err="1"/>
              <a:t>Cblabels</a:t>
            </a:r>
            <a:r>
              <a:rPr lang="en-US" dirty="0"/>
              <a:t>: </a:t>
            </a:r>
            <a:r>
              <a:rPr lang="en-US" dirty="0" err="1"/>
              <a:t>colorbar</a:t>
            </a:r>
            <a:r>
              <a:rPr lang="en-US" dirty="0"/>
              <a:t> tick labels</a:t>
            </a:r>
          </a:p>
          <a:p>
            <a:pPr lvl="1"/>
            <a:r>
              <a:rPr lang="en-US" dirty="0"/>
              <a:t>Orientation: orientation of volume, transverse (‘t’) or sagittal (‘s’)</a:t>
            </a:r>
          </a:p>
          <a:p>
            <a:pPr lvl="1"/>
            <a:r>
              <a:rPr lang="en-US" dirty="0"/>
              <a:t>Slices: starting slice numbers to visualize</a:t>
            </a:r>
          </a:p>
          <a:p>
            <a:pPr lvl="1"/>
            <a:r>
              <a:rPr lang="en-US" dirty="0" err="1"/>
              <a:t>Slices_type</a:t>
            </a:r>
            <a:r>
              <a:rPr lang="en-US" dirty="0"/>
              <a:t>: are slices in index or coordinate form?</a:t>
            </a:r>
            <a:endParaRPr lang="en-US" sz="2000" dirty="0">
              <a:solidFill>
                <a:prstClr val="white"/>
              </a:solidFill>
              <a:latin typeface="Calibri" panose="020F0502020204030204"/>
            </a:endParaRPr>
          </a:p>
        </p:txBody>
      </p:sp>
      <p:pic>
        <p:nvPicPr>
          <p:cNvPr id="17" name="Picture 16"/>
          <p:cNvPicPr>
            <a:picLocks noChangeAspect="1"/>
          </p:cNvPicPr>
          <p:nvPr/>
        </p:nvPicPr>
        <p:blipFill>
          <a:blip r:embed="rId3"/>
          <a:stretch>
            <a:fillRect/>
          </a:stretch>
        </p:blipFill>
        <p:spPr>
          <a:xfrm>
            <a:off x="7391218" y="319162"/>
            <a:ext cx="3874367" cy="1617414"/>
          </a:xfrm>
          <a:prstGeom prst="rect">
            <a:avLst/>
          </a:prstGeom>
        </p:spPr>
      </p:pic>
      <p:sp>
        <p:nvSpPr>
          <p:cNvPr id="5" name="Slide Number Placeholder 4">
            <a:extLst>
              <a:ext uri="{FF2B5EF4-FFF2-40B4-BE49-F238E27FC236}">
                <a16:creationId xmlns:a16="http://schemas.microsoft.com/office/drawing/2014/main" id="{DCA2A13B-3A8D-2FD6-FB84-73CF5E4C1EDB}"/>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3597935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91218" y="11666"/>
            <a:ext cx="3874367"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Params1 – Positive Definite On</a:t>
            </a:r>
          </a:p>
          <a:p>
            <a:pPr marL="685800" lvl="1">
              <a:spcBef>
                <a:spcPts val="0"/>
              </a:spcBef>
            </a:pPr>
            <a:r>
              <a:rPr lang="en-US" dirty="0">
                <a:solidFill>
                  <a:prstClr val="white"/>
                </a:solidFill>
                <a:latin typeface="Calibri" panose="020F0502020204030204"/>
              </a:rPr>
              <a:t>Params1.PD = 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Params2 – Thresholds (+/-) On</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-Params2.Th.P </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Params3 – Thresholds set to different values </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-0.004 </a:t>
            </a:r>
          </a:p>
        </p:txBody>
      </p:sp>
      <p:pic>
        <p:nvPicPr>
          <p:cNvPr id="5" name="Picture 4"/>
          <p:cNvPicPr>
            <a:picLocks noChangeAspect="1"/>
          </p:cNvPicPr>
          <p:nvPr/>
        </p:nvPicPr>
        <p:blipFill>
          <a:blip r:embed="rId3"/>
          <a:stretch>
            <a:fillRect/>
          </a:stretch>
        </p:blipFill>
        <p:spPr>
          <a:xfrm>
            <a:off x="7388839" y="1746414"/>
            <a:ext cx="3876745" cy="1618407"/>
          </a:xfrm>
          <a:prstGeom prst="rect">
            <a:avLst/>
          </a:prstGeom>
        </p:spPr>
      </p:pic>
      <p:pic>
        <p:nvPicPr>
          <p:cNvPr id="7" name="Picture 6"/>
          <p:cNvPicPr>
            <a:picLocks noChangeAspect="1"/>
          </p:cNvPicPr>
          <p:nvPr/>
        </p:nvPicPr>
        <p:blipFill>
          <a:blip r:embed="rId4"/>
          <a:stretch>
            <a:fillRect/>
          </a:stretch>
        </p:blipFill>
        <p:spPr>
          <a:xfrm>
            <a:off x="7388840" y="3518569"/>
            <a:ext cx="3834672" cy="1600843"/>
          </a:xfrm>
          <a:prstGeom prst="rect">
            <a:avLst/>
          </a:prstGeom>
        </p:spPr>
      </p:pic>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Params1</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Params2</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Params3</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pic>
        <p:nvPicPr>
          <p:cNvPr id="18" name="Picture 17"/>
          <p:cNvPicPr>
            <a:picLocks noChangeAspect="1"/>
          </p:cNvPicPr>
          <p:nvPr/>
        </p:nvPicPr>
        <p:blipFill>
          <a:blip r:embed="rId5"/>
          <a:stretch>
            <a:fillRect/>
          </a:stretch>
        </p:blipFill>
        <p:spPr>
          <a:xfrm>
            <a:off x="7388839" y="5257156"/>
            <a:ext cx="3834673" cy="1600843"/>
          </a:xfrm>
          <a:prstGeom prst="rect">
            <a:avLst/>
          </a:prstGeom>
        </p:spPr>
      </p:pic>
      <p:sp>
        <p:nvSpPr>
          <p:cNvPr id="3" name="Slide Number Placeholder 2">
            <a:extLst>
              <a:ext uri="{FF2B5EF4-FFF2-40B4-BE49-F238E27FC236}">
                <a16:creationId xmlns:a16="http://schemas.microsoft.com/office/drawing/2014/main" id="{496F991B-2764-E756-76E9-261121485554}"/>
              </a:ext>
            </a:extLst>
          </p:cNvPr>
          <p:cNvSpPr>
            <a:spLocks noGrp="1"/>
          </p:cNvSpPr>
          <p:nvPr>
            <p:ph type="sldNum" sz="quarter" idx="12"/>
          </p:nvPr>
        </p:nvSpPr>
        <p:spPr/>
        <p:txBody>
          <a:bodyPr/>
          <a:lstStyle/>
          <a:p>
            <a:fld id="{A6EA515B-EB3D-473C-ADE9-FD8348C61D57}" type="slidenum">
              <a:rPr lang="en-US" smtClean="0"/>
              <a:t>29</a:t>
            </a:fld>
            <a:endParaRPr lang="en-US"/>
          </a:p>
        </p:txBody>
      </p:sp>
    </p:spTree>
    <p:extLst>
      <p:ext uri="{BB962C8B-B14F-4D97-AF65-F5344CB8AC3E}">
        <p14:creationId xmlns:p14="http://schemas.microsoft.com/office/powerpoint/2010/main" val="3980534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pic>
        <p:nvPicPr>
          <p:cNvPr id="4" name="Picture 3">
            <a:extLst>
              <a:ext uri="{FF2B5EF4-FFF2-40B4-BE49-F238E27FC236}">
                <a16:creationId xmlns:a16="http://schemas.microsoft.com/office/drawing/2014/main" id="{FC2E0816-40C2-4BB1-AB91-7C9064B6CEC2}"/>
              </a:ext>
            </a:extLst>
          </p:cNvPr>
          <p:cNvPicPr>
            <a:picLocks noChangeAspect="1"/>
          </p:cNvPicPr>
          <p:nvPr/>
        </p:nvPicPr>
        <p:blipFill rotWithShape="1">
          <a:blip r:embed="rId2">
            <a:extLst>
              <a:ext uri="{28A0092B-C50C-407E-A947-70E740481C1C}">
                <a14:useLocalDpi xmlns:a14="http://schemas.microsoft.com/office/drawing/2010/main" val="0"/>
              </a:ext>
            </a:extLst>
          </a:blip>
          <a:srcRect t="66721" r="21562" b="4216"/>
          <a:stretch/>
        </p:blipFill>
        <p:spPr>
          <a:xfrm>
            <a:off x="181902" y="1097307"/>
            <a:ext cx="10745150" cy="219765"/>
          </a:xfrm>
          <a:prstGeom prst="rect">
            <a:avLst/>
          </a:prstGeom>
        </p:spPr>
      </p:pic>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Slide Number Placeholder 1">
            <a:extLst>
              <a:ext uri="{FF2B5EF4-FFF2-40B4-BE49-F238E27FC236}">
                <a16:creationId xmlns:a16="http://schemas.microsoft.com/office/drawing/2014/main" id="{AF4C29AC-D995-08E2-A1DE-9985A5E58091}"/>
              </a:ext>
            </a:extLst>
          </p:cNvPr>
          <p:cNvSpPr>
            <a:spLocks noGrp="1"/>
          </p:cNvSpPr>
          <p:nvPr>
            <p:ph type="sldNum" sz="quarter" idx="12"/>
          </p:nvPr>
        </p:nvSpPr>
        <p:spPr/>
        <p:txBody>
          <a:bodyPr/>
          <a:lstStyle/>
          <a:p>
            <a:fld id="{A6EA515B-EB3D-473C-ADE9-FD8348C61D57}" type="slidenum">
              <a:rPr lang="en-US" smtClean="0"/>
              <a:t>3</a:t>
            </a:fld>
            <a:endParaRPr lang="en-US"/>
          </a:p>
        </p:txBody>
      </p:sp>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91218" y="11666"/>
            <a:ext cx="3874367"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Params4 – Scale</a:t>
            </a:r>
          </a:p>
          <a:p>
            <a:pPr marL="685800" lvl="1">
              <a:spcBef>
                <a:spcPts val="0"/>
              </a:spcBef>
            </a:pPr>
            <a:r>
              <a:rPr lang="en-US" dirty="0">
                <a:solidFill>
                  <a:prstClr val="white"/>
                </a:solidFill>
                <a:latin typeface="Calibri" panose="020F0502020204030204"/>
              </a:rPr>
              <a:t>Params4.Scale = 2*max(abs(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Usually, we set the scale to 0.8*max(data) or less than that</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Params5 – </a:t>
            </a:r>
            <a:r>
              <a:rPr lang="en-US" sz="2000" dirty="0" err="1">
                <a:solidFill>
                  <a:prstClr val="white"/>
                </a:solidFill>
                <a:latin typeface="Calibri" panose="020F0502020204030204"/>
              </a:rPr>
              <a:t>Colormap</a:t>
            </a:r>
            <a:endParaRPr lang="en-US" sz="2000"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Params5.Cmap = ‘cool’</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Params6 – Positive and Negative </a:t>
            </a:r>
            <a:r>
              <a:rPr lang="en-US" dirty="0" err="1">
                <a:solidFill>
                  <a:prstClr val="white"/>
                </a:solidFill>
                <a:latin typeface="Calibri" panose="020F0502020204030204"/>
              </a:rPr>
              <a:t>Colormaps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Params6.Cmap.P = ‘winter’</a:t>
            </a:r>
          </a:p>
          <a:p>
            <a:pPr marL="685800" lvl="1">
              <a:spcBef>
                <a:spcPts val="0"/>
              </a:spcBef>
            </a:pPr>
            <a:r>
              <a:rPr lang="en-US" dirty="0">
                <a:solidFill>
                  <a:prstClr val="white"/>
                </a:solidFill>
                <a:latin typeface="Calibri" panose="020F0502020204030204"/>
              </a:rPr>
              <a:t>Params6.Cmap.N = ‘summer’</a:t>
            </a: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Params4</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Params5</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Params6</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pic>
        <p:nvPicPr>
          <p:cNvPr id="15" name="Picture 14"/>
          <p:cNvPicPr>
            <a:picLocks noChangeAspect="1"/>
          </p:cNvPicPr>
          <p:nvPr/>
        </p:nvPicPr>
        <p:blipFill>
          <a:blip r:embed="rId3"/>
          <a:stretch>
            <a:fillRect/>
          </a:stretch>
        </p:blipFill>
        <p:spPr>
          <a:xfrm>
            <a:off x="7391218" y="1762908"/>
            <a:ext cx="3770753" cy="1574159"/>
          </a:xfrm>
          <a:prstGeom prst="rect">
            <a:avLst/>
          </a:prstGeom>
        </p:spPr>
      </p:pic>
      <p:pic>
        <p:nvPicPr>
          <p:cNvPr id="3" name="Picture 2"/>
          <p:cNvPicPr>
            <a:picLocks noChangeAspect="1"/>
          </p:cNvPicPr>
          <p:nvPr/>
        </p:nvPicPr>
        <p:blipFill>
          <a:blip r:embed="rId4"/>
          <a:stretch>
            <a:fillRect/>
          </a:stretch>
        </p:blipFill>
        <p:spPr>
          <a:xfrm>
            <a:off x="7391218" y="3470895"/>
            <a:ext cx="3770753" cy="1600448"/>
          </a:xfrm>
          <a:prstGeom prst="rect">
            <a:avLst/>
          </a:prstGeom>
        </p:spPr>
      </p:pic>
      <p:pic>
        <p:nvPicPr>
          <p:cNvPr id="4" name="Picture 3"/>
          <p:cNvPicPr>
            <a:picLocks noChangeAspect="1"/>
          </p:cNvPicPr>
          <p:nvPr/>
        </p:nvPicPr>
        <p:blipFill>
          <a:blip r:embed="rId5"/>
          <a:stretch>
            <a:fillRect/>
          </a:stretch>
        </p:blipFill>
        <p:spPr>
          <a:xfrm>
            <a:off x="7391218" y="5257552"/>
            <a:ext cx="3770753" cy="1600448"/>
          </a:xfrm>
          <a:prstGeom prst="rect">
            <a:avLst/>
          </a:prstGeom>
        </p:spPr>
      </p:pic>
      <p:sp>
        <p:nvSpPr>
          <p:cNvPr id="5" name="Slide Number Placeholder 4">
            <a:extLst>
              <a:ext uri="{FF2B5EF4-FFF2-40B4-BE49-F238E27FC236}">
                <a16:creationId xmlns:a16="http://schemas.microsoft.com/office/drawing/2014/main" id="{CC75678F-C305-E504-2BD3-1FEEE86E0D3A}"/>
              </a:ext>
            </a:extLst>
          </p:cNvPr>
          <p:cNvSpPr>
            <a:spLocks noGrp="1"/>
          </p:cNvSpPr>
          <p:nvPr>
            <p:ph type="sldNum" sz="quarter" idx="12"/>
          </p:nvPr>
        </p:nvSpPr>
        <p:spPr/>
        <p:txBody>
          <a:bodyPr/>
          <a:lstStyle/>
          <a:p>
            <a:fld id="{A6EA515B-EB3D-473C-ADE9-FD8348C61D57}" type="slidenum">
              <a:rPr lang="en-US" smtClean="0"/>
              <a:t>30</a:t>
            </a:fld>
            <a:endParaRPr lang="en-US"/>
          </a:p>
        </p:txBody>
      </p:sp>
    </p:spTree>
    <p:extLst>
      <p:ext uri="{BB962C8B-B14F-4D97-AF65-F5344CB8AC3E}">
        <p14:creationId xmlns:p14="http://schemas.microsoft.com/office/powerpoint/2010/main" val="1368548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91218" y="11666"/>
            <a:ext cx="3874367"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fontScale="92500" lnSpcReduction="10000"/>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Params7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Ticks</a:t>
            </a:r>
          </a:p>
          <a:p>
            <a:pPr marL="685800" lvl="1">
              <a:spcBef>
                <a:spcPts val="0"/>
              </a:spcBef>
            </a:pPr>
            <a:r>
              <a:rPr lang="en-US" dirty="0">
                <a:solidFill>
                  <a:prstClr val="white"/>
                </a:solidFill>
                <a:latin typeface="Calibri" panose="020F0502020204030204"/>
              </a:rPr>
              <a:t>Params7.cbmode = 1</a:t>
            </a:r>
          </a:p>
          <a:p>
            <a:pPr marL="685800" lvl="1">
              <a:spcBef>
                <a:spcPts val="0"/>
              </a:spcBef>
            </a:pPr>
            <a:r>
              <a:rPr lang="en-US" dirty="0">
                <a:solidFill>
                  <a:prstClr val="white"/>
                </a:solidFill>
                <a:latin typeface="Calibri" panose="020F0502020204030204"/>
              </a:rPr>
              <a:t>Params7.cbticks = [0,0.25,0.5,0.75,1]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Params8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Labels</a:t>
            </a:r>
          </a:p>
          <a:p>
            <a:pPr marL="685800" lvl="1">
              <a:spcBef>
                <a:spcPts val="0"/>
              </a:spcBef>
            </a:pPr>
            <a:r>
              <a:rPr lang="en-US" dirty="0">
                <a:solidFill>
                  <a:prstClr val="white"/>
                </a:solidFill>
                <a:latin typeface="Calibri" panose="020F0502020204030204"/>
              </a:rPr>
              <a:t>Params8.cbmode = 1</a:t>
            </a:r>
          </a:p>
          <a:p>
            <a:pPr marL="685800" lvl="1">
              <a:spcBef>
                <a:spcPts val="0"/>
              </a:spcBef>
            </a:pPr>
            <a:r>
              <a:rPr lang="en-US" dirty="0">
                <a:solidFill>
                  <a:prstClr val="white"/>
                </a:solidFill>
                <a:latin typeface="Calibri" panose="020F0502020204030204"/>
              </a:rPr>
              <a:t>Params8.cblabels = {‘Hello’, ‘Goodbye’}</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err="1">
                <a:solidFill>
                  <a:prstClr val="white"/>
                </a:solidFill>
                <a:latin typeface="Calibri" panose="020F0502020204030204"/>
              </a:rPr>
              <a:t>Params</a:t>
            </a:r>
            <a:r>
              <a:rPr lang="en-US" dirty="0">
                <a:solidFill>
                  <a:prstClr val="white"/>
                </a:solidFill>
                <a:latin typeface="Calibri" panose="020F0502020204030204"/>
              </a:rPr>
              <a:t> 9– Put it all together</a:t>
            </a:r>
          </a:p>
          <a:p>
            <a:pPr marL="685800" lvl="1">
              <a:spcBef>
                <a:spcPts val="0"/>
              </a:spcBef>
            </a:pPr>
            <a:r>
              <a:rPr lang="en-US" dirty="0">
                <a:solidFill>
                  <a:prstClr val="white"/>
                </a:solidFill>
                <a:latin typeface="Calibri" panose="020F0502020204030204"/>
              </a:rPr>
              <a:t>Params9.cbmode = 1</a:t>
            </a:r>
          </a:p>
          <a:p>
            <a:pPr marL="685800" lvl="1">
              <a:spcBef>
                <a:spcPts val="0"/>
              </a:spcBef>
            </a:pPr>
            <a:r>
              <a:rPr lang="en-US" dirty="0">
                <a:solidFill>
                  <a:prstClr val="white"/>
                </a:solidFill>
                <a:latin typeface="Calibri" panose="020F0502020204030204"/>
              </a:rPr>
              <a:t>Params9.cbticks = [0,0.25,0.5,0.75,1]</a:t>
            </a:r>
          </a:p>
          <a:p>
            <a:pPr marL="685800" lvl="1">
              <a:spcBef>
                <a:spcPts val="0"/>
              </a:spcBef>
            </a:pPr>
            <a:r>
              <a:rPr lang="en-US" dirty="0">
                <a:solidFill>
                  <a:prstClr val="white"/>
                </a:solidFill>
                <a:latin typeface="Calibri" panose="020F0502020204030204"/>
              </a:rPr>
              <a:t>Params9.cblabels = {‘1’, ‘2’, ‘3’, ‘4’, ‘5’}</a:t>
            </a:r>
          </a:p>
          <a:p>
            <a:pPr marL="685800" lvl="1">
              <a:spcBef>
                <a:spcPts val="0"/>
              </a:spcBef>
            </a:pPr>
            <a:r>
              <a:rPr lang="en-US" dirty="0">
                <a:solidFill>
                  <a:prstClr val="white"/>
                </a:solidFill>
                <a:latin typeface="Calibri" panose="020F0502020204030204"/>
              </a:rPr>
              <a:t>Params9.Cmap.P = ‘winter’</a:t>
            </a:r>
          </a:p>
          <a:p>
            <a:pPr marL="685800" lvl="1">
              <a:spcBef>
                <a:spcPts val="0"/>
              </a:spcBef>
            </a:pPr>
            <a:r>
              <a:rPr lang="en-US" dirty="0">
                <a:solidFill>
                  <a:prstClr val="white"/>
                </a:solidFill>
                <a:latin typeface="Calibri" panose="020F0502020204030204"/>
              </a:rPr>
              <a:t>Params9.Cmap.N = ‘summer’</a:t>
            </a:r>
          </a:p>
          <a:p>
            <a:pPr marL="685800" lvl="1">
              <a:spcBef>
                <a:spcPts val="0"/>
              </a:spcBef>
            </a:pPr>
            <a:r>
              <a:rPr lang="en-US" dirty="0">
                <a:solidFill>
                  <a:prstClr val="white"/>
                </a:solidFill>
                <a:latin typeface="Calibri" panose="020F0502020204030204"/>
              </a:rPr>
              <a:t>Params9.Scale = 0.8*max(abs(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Params9.Th.P = 0.001</a:t>
            </a:r>
          </a:p>
          <a:p>
            <a:pPr marL="685800" lvl="1">
              <a:spcBef>
                <a:spcPts val="0"/>
              </a:spcBef>
            </a:pPr>
            <a:r>
              <a:rPr lang="en-US" dirty="0">
                <a:solidFill>
                  <a:prstClr val="white"/>
                </a:solidFill>
                <a:latin typeface="Calibri" panose="020F0502020204030204"/>
              </a:rPr>
              <a:t>Params9.Th.N = -0.004 </a:t>
            </a:r>
          </a:p>
          <a:p>
            <a:pPr marL="685800" lvl="1">
              <a:spcBef>
                <a:spcPts val="0"/>
              </a:spcBef>
            </a:pPr>
            <a:endParaRPr lang="en-US" dirty="0">
              <a:solidFill>
                <a:prstClr val="white"/>
              </a:solidFill>
              <a:latin typeface="Calibri" panose="020F0502020204030204"/>
            </a:endParaRPr>
          </a:p>
          <a:p>
            <a:pPr marL="685800" lvl="1">
              <a:spcBef>
                <a:spcPts val="0"/>
              </a:spcBef>
            </a:pPr>
            <a:endParaRPr lang="en-US" dirty="0">
              <a:solidFill>
                <a:prstClr val="white"/>
              </a:solidFill>
              <a:latin typeface="Calibri" panose="020F0502020204030204"/>
            </a:endParaRP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Params7</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Params8</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Params9</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pic>
        <p:nvPicPr>
          <p:cNvPr id="5" name="Picture 4"/>
          <p:cNvPicPr>
            <a:picLocks noChangeAspect="1"/>
          </p:cNvPicPr>
          <p:nvPr/>
        </p:nvPicPr>
        <p:blipFill>
          <a:blip r:embed="rId3"/>
          <a:stretch>
            <a:fillRect/>
          </a:stretch>
        </p:blipFill>
        <p:spPr>
          <a:xfrm>
            <a:off x="7494831" y="1772088"/>
            <a:ext cx="3767705" cy="1555799"/>
          </a:xfrm>
          <a:prstGeom prst="rect">
            <a:avLst/>
          </a:prstGeom>
        </p:spPr>
      </p:pic>
      <p:pic>
        <p:nvPicPr>
          <p:cNvPr id="7" name="Picture 6"/>
          <p:cNvPicPr>
            <a:picLocks noChangeAspect="1"/>
          </p:cNvPicPr>
          <p:nvPr/>
        </p:nvPicPr>
        <p:blipFill>
          <a:blip r:embed="rId4"/>
          <a:stretch>
            <a:fillRect/>
          </a:stretch>
        </p:blipFill>
        <p:spPr>
          <a:xfrm>
            <a:off x="7386934" y="3470895"/>
            <a:ext cx="3875602" cy="1600353"/>
          </a:xfrm>
          <a:prstGeom prst="rect">
            <a:avLst/>
          </a:prstGeom>
        </p:spPr>
      </p:pic>
      <p:pic>
        <p:nvPicPr>
          <p:cNvPr id="9" name="Picture 8"/>
          <p:cNvPicPr>
            <a:picLocks noChangeAspect="1"/>
          </p:cNvPicPr>
          <p:nvPr/>
        </p:nvPicPr>
        <p:blipFill rotWithShape="1">
          <a:blip r:embed="rId5"/>
          <a:srcRect r="4141"/>
          <a:stretch/>
        </p:blipFill>
        <p:spPr>
          <a:xfrm>
            <a:off x="7494831" y="5234991"/>
            <a:ext cx="3767705" cy="1623008"/>
          </a:xfrm>
          <a:prstGeom prst="rect">
            <a:avLst/>
          </a:prstGeom>
        </p:spPr>
      </p:pic>
      <p:sp>
        <p:nvSpPr>
          <p:cNvPr id="3" name="Slide Number Placeholder 2">
            <a:extLst>
              <a:ext uri="{FF2B5EF4-FFF2-40B4-BE49-F238E27FC236}">
                <a16:creationId xmlns:a16="http://schemas.microsoft.com/office/drawing/2014/main" id="{15162C27-29B6-06E8-9D87-849B9B300BCA}"/>
              </a:ext>
            </a:extLst>
          </p:cNvPr>
          <p:cNvSpPr>
            <a:spLocks noGrp="1"/>
          </p:cNvSpPr>
          <p:nvPr>
            <p:ph type="sldNum" sz="quarter" idx="12"/>
          </p:nvPr>
        </p:nvSpPr>
        <p:spPr/>
        <p:txBody>
          <a:bodyPr/>
          <a:lstStyle/>
          <a:p>
            <a:fld id="{A6EA515B-EB3D-473C-ADE9-FD8348C61D57}" type="slidenum">
              <a:rPr lang="en-US" smtClean="0"/>
              <a:t>31</a:t>
            </a:fld>
            <a:endParaRPr lang="en-US"/>
          </a:p>
        </p:txBody>
      </p:sp>
    </p:spTree>
    <p:extLst>
      <p:ext uri="{BB962C8B-B14F-4D97-AF65-F5344CB8AC3E}">
        <p14:creationId xmlns:p14="http://schemas.microsoft.com/office/powerpoint/2010/main" val="393757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a:t>
            </a:r>
          </a:p>
        </p:txBody>
      </p:sp>
      <p:sp>
        <p:nvSpPr>
          <p:cNvPr id="9" name="Content Placeholder 7"/>
          <p:cNvSpPr txBox="1">
            <a:spLocks/>
          </p:cNvSpPr>
          <p:nvPr/>
        </p:nvSpPr>
        <p:spPr>
          <a:xfrm>
            <a:off x="150584" y="684258"/>
            <a:ext cx="7714874" cy="606449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a:spcBef>
                <a:spcPts val="0"/>
              </a:spcBef>
            </a:pPr>
            <a:r>
              <a:rPr lang="en-US" sz="2000" dirty="0">
                <a:solidFill>
                  <a:prstClr val="white"/>
                </a:solidFill>
                <a:latin typeface="Calibri" panose="020F0502020204030204"/>
              </a:rPr>
              <a:t>Now that you’ve gotten acquainted with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lets take a look at the data. First, with the data by itself, then on top of the underlay and volumetric info. Then, set scaling and thresholding parameters to home in on strong activations and visualize again.</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Full code section</a:t>
            </a:r>
          </a:p>
          <a:p>
            <a:pPr marL="285750">
              <a:spcBef>
                <a:spcPts val="0"/>
              </a:spcBef>
            </a:pPr>
            <a:endParaRPr lang="en-US" sz="2000" dirty="0">
              <a:solidFill>
                <a:prstClr val="white"/>
              </a:solidFill>
              <a:latin typeface="Calibri" panose="020F0502020204030204"/>
            </a:endParaRP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Visualize the data</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by itself</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with anatomical underlay</a:t>
            </a: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Set parameters to visualize more specific aspects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=0.8*max(abs(</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%scale </a:t>
            </a:r>
            <a:r>
              <a:rPr lang="en-US" sz="1200" b="1" dirty="0" err="1">
                <a:solidFill>
                  <a:schemeClr val="accent2"/>
                </a:solidFill>
                <a:latin typeface="Courier New" panose="02070309020205020404" pitchFamily="49" charset="0"/>
                <a:cs typeface="Courier New" panose="02070309020205020404" pitchFamily="49" charset="0"/>
              </a:rPr>
              <a:t>wrt</a:t>
            </a:r>
            <a:r>
              <a:rPr lang="en-US" sz="1200" b="1" dirty="0">
                <a:solidFill>
                  <a:schemeClr val="accent2"/>
                </a:solidFill>
                <a:latin typeface="Courier New" panose="02070309020205020404" pitchFamily="49" charset="0"/>
                <a:cs typeface="Courier New" panose="02070309020205020404" pitchFamily="49" charset="0"/>
              </a:rPr>
              <a:t>/max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=0.5*</a:t>
            </a: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 to see strong activations</a:t>
            </a:r>
          </a:p>
          <a:p>
            <a:pPr marL="0" indent="0">
              <a:spcBef>
                <a:spcPts val="0"/>
              </a:spcBef>
              <a:buNone/>
            </a:pPr>
            <a:r>
              <a:rPr lang="en-US" sz="1200" b="1" dirty="0" err="1">
                <a:latin typeface="Courier New" panose="02070309020205020404" pitchFamily="49" charset="0"/>
                <a:cs typeface="Courier New" panose="02070309020205020404" pitchFamily="49" charset="0"/>
              </a:rPr>
              <a:t>Params.Th.N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%thresholds go both ways</a:t>
            </a:r>
          </a:p>
          <a:p>
            <a:pPr marL="0" indent="0">
              <a:spcBef>
                <a:spcPts val="0"/>
              </a:spcBef>
              <a:buNone/>
            </a:pPr>
            <a:r>
              <a:rPr lang="en-US" sz="1200" b="1" dirty="0" err="1">
                <a:latin typeface="Courier New" panose="02070309020205020404" pitchFamily="49" charset="0"/>
                <a:cs typeface="Courier New" panose="02070309020205020404" pitchFamily="49" charset="0"/>
              </a:rPr>
              <a:t>Params.Cmap</a:t>
            </a:r>
            <a:r>
              <a:rPr lang="en-US" sz="1200" b="1" dirty="0">
                <a:latin typeface="Courier New" panose="02070309020205020404" pitchFamily="49" charset="0"/>
                <a:cs typeface="Courier New" panose="02070309020205020404" pitchFamily="49" charset="0"/>
              </a:rPr>
              <a:t>='jet';</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MNI_dim,A.info.tissue.dim,Params,tp_Eg</a:t>
            </a:r>
            <a:r>
              <a:rPr lang="en-US" sz="1200" b="1" dirty="0">
                <a:latin typeface="Courier New" panose="02070309020205020404" pitchFamily="49" charset="0"/>
                <a:cs typeface="Courier New" panose="02070309020205020404" pitchFamily="49" charset="0"/>
              </a:rPr>
              <a:t>);</a:t>
            </a: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cs typeface="Courier New" panose="02070309020205020404" pitchFamily="49" charset="0"/>
              </a:rPr>
              <a:t>Individual visualization lines</a:t>
            </a:r>
          </a:p>
          <a:p>
            <a:pPr marL="285750">
              <a:spcBef>
                <a:spcPts val="0"/>
              </a:spcBef>
            </a:pPr>
            <a:r>
              <a:rPr lang="en-US" dirty="0">
                <a:solidFill>
                  <a:prstClr val="white"/>
                </a:solidFill>
                <a:latin typeface="Calibri" panose="020F0502020204030204"/>
                <a:cs typeface="Courier New" panose="02070309020205020404" pitchFamily="49" charset="0"/>
              </a:rPr>
              <a:t>(Top) Functional data and volumetric info only</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(Middle)</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(Bottom)</a:t>
            </a:r>
            <a:endParaRPr lang="en-US" sz="1200" dirty="0">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dirty="0"/>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pic>
        <p:nvPicPr>
          <p:cNvPr id="3" name="Picture 2"/>
          <p:cNvPicPr>
            <a:picLocks noChangeAspect="1"/>
          </p:cNvPicPr>
          <p:nvPr/>
        </p:nvPicPr>
        <p:blipFill>
          <a:blip r:embed="rId3"/>
          <a:stretch>
            <a:fillRect/>
          </a:stretch>
        </p:blipFill>
        <p:spPr>
          <a:xfrm>
            <a:off x="7735330" y="3218040"/>
            <a:ext cx="4456670" cy="1739745"/>
          </a:xfrm>
          <a:prstGeom prst="rect">
            <a:avLst/>
          </a:prstGeom>
        </p:spPr>
      </p:pic>
      <p:pic>
        <p:nvPicPr>
          <p:cNvPr id="4" name="Picture 3"/>
          <p:cNvPicPr>
            <a:picLocks noChangeAspect="1"/>
          </p:cNvPicPr>
          <p:nvPr/>
        </p:nvPicPr>
        <p:blipFill>
          <a:blip r:embed="rId4"/>
          <a:stretch>
            <a:fillRect/>
          </a:stretch>
        </p:blipFill>
        <p:spPr>
          <a:xfrm>
            <a:off x="7807945" y="1412439"/>
            <a:ext cx="4384055" cy="1764651"/>
          </a:xfrm>
          <a:prstGeom prst="rect">
            <a:avLst/>
          </a:prstGeom>
        </p:spPr>
      </p:pic>
      <p:pic>
        <p:nvPicPr>
          <p:cNvPr id="14" name="Picture 13"/>
          <p:cNvPicPr>
            <a:picLocks noChangeAspect="1"/>
          </p:cNvPicPr>
          <p:nvPr/>
        </p:nvPicPr>
        <p:blipFill>
          <a:blip r:embed="rId5"/>
          <a:stretch>
            <a:fillRect/>
          </a:stretch>
        </p:blipFill>
        <p:spPr>
          <a:xfrm>
            <a:off x="7865458" y="4989398"/>
            <a:ext cx="4326542" cy="1826138"/>
          </a:xfrm>
          <a:prstGeom prst="rect">
            <a:avLst/>
          </a:prstGeom>
        </p:spPr>
      </p:pic>
      <p:sp>
        <p:nvSpPr>
          <p:cNvPr id="15" name="TextBox 14"/>
          <p:cNvSpPr txBox="1"/>
          <p:nvPr/>
        </p:nvSpPr>
        <p:spPr>
          <a:xfrm>
            <a:off x="559010" y="5182447"/>
            <a:ext cx="3531736"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a:t>
            </a:r>
            <a:endParaRPr lang="en-US" sz="1200" dirty="0"/>
          </a:p>
        </p:txBody>
      </p:sp>
      <p:sp>
        <p:nvSpPr>
          <p:cNvPr id="16" name="TextBox 15"/>
          <p:cNvSpPr txBox="1"/>
          <p:nvPr/>
        </p:nvSpPr>
        <p:spPr>
          <a:xfrm>
            <a:off x="559010" y="5675604"/>
            <a:ext cx="4554452"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17" name="TextBox 16"/>
          <p:cNvSpPr txBox="1"/>
          <p:nvPr/>
        </p:nvSpPr>
        <p:spPr>
          <a:xfrm>
            <a:off x="559010" y="6168762"/>
            <a:ext cx="4926349"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Params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6" name="TextBox 5">
            <a:extLst>
              <a:ext uri="{FF2B5EF4-FFF2-40B4-BE49-F238E27FC236}">
                <a16:creationId xmlns:a16="http://schemas.microsoft.com/office/drawing/2014/main" id="{9CB252E9-FB86-0CE7-7405-7077AA2B60E2}"/>
              </a:ext>
            </a:extLst>
          </p:cNvPr>
          <p:cNvSpPr txBox="1"/>
          <p:nvPr/>
        </p:nvSpPr>
        <p:spPr>
          <a:xfrm>
            <a:off x="8143437" y="1063712"/>
            <a:ext cx="3770584" cy="307777"/>
          </a:xfrm>
          <a:prstGeom prst="rect">
            <a:avLst/>
          </a:prstGeom>
          <a:noFill/>
        </p:spPr>
        <p:txBody>
          <a:bodyPr wrap="none" rtlCol="0">
            <a:spAutoFit/>
          </a:bodyPr>
          <a:lstStyle/>
          <a:p>
            <a:r>
              <a:rPr lang="en-US" sz="1400" dirty="0"/>
              <a:t>Match slices to replicate these visualizations</a:t>
            </a:r>
          </a:p>
        </p:txBody>
      </p:sp>
      <p:sp>
        <p:nvSpPr>
          <p:cNvPr id="5" name="Slide Number Placeholder 4">
            <a:extLst>
              <a:ext uri="{FF2B5EF4-FFF2-40B4-BE49-F238E27FC236}">
                <a16:creationId xmlns:a16="http://schemas.microsoft.com/office/drawing/2014/main" id="{901EDD68-512F-9AFE-5A99-A7BB3A8DCC78}"/>
              </a:ext>
            </a:extLst>
          </p:cNvPr>
          <p:cNvSpPr>
            <a:spLocks noGrp="1"/>
          </p:cNvSpPr>
          <p:nvPr>
            <p:ph type="sldNum" sz="quarter" idx="12"/>
          </p:nvPr>
        </p:nvSpPr>
        <p:spPr/>
        <p:txBody>
          <a:bodyPr/>
          <a:lstStyle/>
          <a:p>
            <a:fld id="{A6EA515B-EB3D-473C-ADE9-FD8348C61D57}" type="slidenum">
              <a:rPr lang="en-US" smtClean="0"/>
              <a:t>32</a:t>
            </a:fld>
            <a:endParaRPr lang="en-US"/>
          </a:p>
        </p:txBody>
      </p:sp>
    </p:spTree>
    <p:extLst>
      <p:ext uri="{BB962C8B-B14F-4D97-AF65-F5344CB8AC3E}">
        <p14:creationId xmlns:p14="http://schemas.microsoft.com/office/powerpoint/2010/main" val="2271824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with Voxel Time Trace</a:t>
            </a:r>
          </a:p>
        </p:txBody>
      </p:sp>
      <p:sp>
        <p:nvSpPr>
          <p:cNvPr id="8" name="Content Placeholder 7"/>
          <p:cNvSpPr>
            <a:spLocks noGrp="1"/>
          </p:cNvSpPr>
          <p:nvPr>
            <p:ph idx="1"/>
          </p:nvPr>
        </p:nvSpPr>
        <p:spPr>
          <a:xfrm>
            <a:off x="186462" y="811763"/>
            <a:ext cx="7680673" cy="5905090"/>
          </a:xfrm>
        </p:spPr>
        <p:txBody>
          <a:bodyPr>
            <a:normAutofit fontScale="92500" lnSpcReduction="20000"/>
          </a:bodyPr>
          <a:lstStyle/>
          <a:p>
            <a:pPr marL="0" indent="0">
              <a:spcBef>
                <a:spcPts val="0"/>
              </a:spcBef>
              <a:buNone/>
            </a:pPr>
            <a:r>
              <a:rPr lang="en-US" sz="2000" dirty="0">
                <a:solidFill>
                  <a:prstClr val="white"/>
                </a:solidFill>
                <a:latin typeface="Calibri" panose="020F0502020204030204"/>
              </a:rPr>
              <a:t>We can also visualize data with its time trace. Click on an activation site to view the time trace for that slice. Then, click on different points of the time trace to se how the activation pattern changes over the course of the CCW task</a:t>
            </a: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Adding the time trace at the selected location further aids interpretation </a:t>
            </a:r>
          </a:p>
          <a:p>
            <a:pPr marL="28575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=0.8*max(abs(</a:t>
            </a:r>
            <a:r>
              <a:rPr lang="en-US" sz="1300" b="1" dirty="0" err="1">
                <a:latin typeface="Courier New" panose="02070309020205020404" pitchFamily="49" charset="0"/>
                <a:cs typeface="Courier New" panose="02070309020205020404" pitchFamily="49" charset="0"/>
              </a:rPr>
              <a:t>badata_HbOvol</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=0;</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MNI_dim,A.info.tissue.dim,Params,badata_HbOvol,info</a:t>
            </a:r>
            <a:r>
              <a:rPr lang="en-US" sz="1300" b="1" dirty="0">
                <a:latin typeface="Courier New" panose="02070309020205020404" pitchFamily="49" charset="0"/>
                <a:cs typeface="Courier New" panose="02070309020205020404" pitchFamily="49" charset="0"/>
              </a:rPr>
              <a:t>)</a:t>
            </a:r>
          </a:p>
          <a:p>
            <a:endParaRPr lang="en-US" dirty="0"/>
          </a:p>
          <a:p>
            <a:pPr marL="400050" lvl="1" indent="0">
              <a:spcBef>
                <a:spcPts val="0"/>
              </a:spcBef>
              <a:buNone/>
            </a:pPr>
            <a:endParaRPr lang="en-US" sz="1100" b="1" dirty="0">
              <a:solidFill>
                <a:schemeClr val="tx1"/>
              </a:solidFill>
              <a:latin typeface="Courier New" panose="02070309020205020404" pitchFamily="49" charset="0"/>
              <a:cs typeface="Courier New" panose="02070309020205020404" pitchFamily="49" charset="0"/>
            </a:endParaRPr>
          </a:p>
          <a:p>
            <a:pPr marL="285750" lvl="1" indent="-342900">
              <a:spcBef>
                <a:spcPts val="0"/>
              </a:spcBef>
            </a:pPr>
            <a:r>
              <a:rPr lang="en-US" sz="2000" dirty="0">
                <a:solidFill>
                  <a:prstClr val="white"/>
                </a:solidFill>
                <a:latin typeface="Calibri" panose="020F0502020204030204"/>
              </a:rPr>
              <a:t>In this data set, regions within the visual cortex show varying time to peak response, corresponding to the varied position of the rotating checkerboard wedge.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000" dirty="0">
                <a:solidFill>
                  <a:prstClr val="white"/>
                </a:solidFill>
                <a:latin typeface="Calibri" panose="020F0502020204030204"/>
              </a:rPr>
              <a:t>These data are block-averaged, which reduces variance in the reconstructed signals. Visualizing the un-averaged data (next) can help in interpretation. </a:t>
            </a:r>
          </a:p>
          <a:p>
            <a:pPr marL="285750" lvl="1" indent="-34290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not-block-averaged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HbOvol</a:t>
            </a:r>
            <a:r>
              <a:rPr lang="en-US" sz="1300" b="1" dirty="0">
                <a:latin typeface="Courier New" panose="02070309020205020404" pitchFamily="49" charset="0"/>
                <a:cs typeface="Courier New" panose="02070309020205020404" pitchFamily="49" charset="0"/>
              </a:rPr>
              <a:t> = Good_Vox2vol(</a:t>
            </a:r>
            <a:r>
              <a:rPr lang="en-US" sz="1300" b="1" dirty="0" err="1">
                <a:latin typeface="Courier New" panose="02070309020205020404" pitchFamily="49" charset="0"/>
                <a:cs typeface="Courier New" panose="02070309020205020404" pitchFamily="49" charset="0"/>
              </a:rPr>
              <a:t>cortex_HbO,A.info.tissue.dim</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=2e-3;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=1e-3;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MNI_dim,A.info.tissue.dim,Params,HbOvol,info</a:t>
            </a:r>
            <a:r>
              <a:rPr lang="en-US" sz="1300" b="1" dirty="0">
                <a:latin typeface="Courier New" panose="02070309020205020404" pitchFamily="49" charset="0"/>
                <a:cs typeface="Courier New" panose="02070309020205020404" pitchFamily="49" charset="0"/>
              </a:rPr>
              <a:t>)</a:t>
            </a:r>
          </a:p>
          <a:p>
            <a:endParaRPr lang="en-US" dirty="0"/>
          </a:p>
          <a:p>
            <a:pPr marL="285750" lvl="1" indent="-34290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8138998" y="479648"/>
            <a:ext cx="3247737" cy="3042125"/>
          </a:xfrm>
          <a:prstGeom prst="rect">
            <a:avLst/>
          </a:prstGeom>
        </p:spPr>
      </p:pic>
      <p:pic>
        <p:nvPicPr>
          <p:cNvPr id="6" name="Picture 5"/>
          <p:cNvPicPr>
            <a:picLocks noChangeAspect="1"/>
          </p:cNvPicPr>
          <p:nvPr/>
        </p:nvPicPr>
        <p:blipFill>
          <a:blip r:embed="rId3"/>
          <a:stretch>
            <a:fillRect/>
          </a:stretch>
        </p:blipFill>
        <p:spPr>
          <a:xfrm>
            <a:off x="8138998" y="3674728"/>
            <a:ext cx="3247737" cy="3042125"/>
          </a:xfrm>
          <a:prstGeom prst="rect">
            <a:avLst/>
          </a:prstGeom>
        </p:spPr>
      </p:pic>
      <p:sp>
        <p:nvSpPr>
          <p:cNvPr id="3" name="TextBox 2">
            <a:extLst>
              <a:ext uri="{FF2B5EF4-FFF2-40B4-BE49-F238E27FC236}">
                <a16:creationId xmlns:a16="http://schemas.microsoft.com/office/drawing/2014/main" id="{D4BF552D-D46C-EB5A-A2B3-6B58BE596FAC}"/>
              </a:ext>
            </a:extLst>
          </p:cNvPr>
          <p:cNvSpPr txBox="1"/>
          <p:nvPr/>
        </p:nvSpPr>
        <p:spPr>
          <a:xfrm>
            <a:off x="8360879" y="0"/>
            <a:ext cx="2803973" cy="523220"/>
          </a:xfrm>
          <a:prstGeom prst="rect">
            <a:avLst/>
          </a:prstGeom>
          <a:noFill/>
        </p:spPr>
        <p:txBody>
          <a:bodyPr wrap="none" rtlCol="0">
            <a:spAutoFit/>
          </a:bodyPr>
          <a:lstStyle/>
          <a:p>
            <a:r>
              <a:rPr lang="en-US" sz="1400" dirty="0"/>
              <a:t>Match slices and time traces</a:t>
            </a:r>
          </a:p>
          <a:p>
            <a:r>
              <a:rPr lang="en-US" sz="1400" dirty="0"/>
              <a:t>to replicate these visualizations</a:t>
            </a:r>
          </a:p>
        </p:txBody>
      </p:sp>
      <p:sp>
        <p:nvSpPr>
          <p:cNvPr id="4" name="Slide Number Placeholder 3">
            <a:extLst>
              <a:ext uri="{FF2B5EF4-FFF2-40B4-BE49-F238E27FC236}">
                <a16:creationId xmlns:a16="http://schemas.microsoft.com/office/drawing/2014/main" id="{1D350D08-1251-5B15-B360-452C415A3C20}"/>
              </a:ext>
            </a:extLst>
          </p:cNvPr>
          <p:cNvSpPr>
            <a:spLocks noGrp="1"/>
          </p:cNvSpPr>
          <p:nvPr>
            <p:ph type="sldNum" sz="quarter" idx="12"/>
          </p:nvPr>
        </p:nvSpPr>
        <p:spPr/>
        <p:txBody>
          <a:bodyPr/>
          <a:lstStyle/>
          <a:p>
            <a:fld id="{A6EA515B-EB3D-473C-ADE9-FD8348C61D57}" type="slidenum">
              <a:rPr lang="en-US" smtClean="0"/>
              <a:t>33</a:t>
            </a:fld>
            <a:endParaRPr lang="en-US"/>
          </a:p>
        </p:txBody>
      </p:sp>
    </p:spTree>
    <p:extLst>
      <p:ext uri="{BB962C8B-B14F-4D97-AF65-F5344CB8AC3E}">
        <p14:creationId xmlns:p14="http://schemas.microsoft.com/office/powerpoint/2010/main" val="3317943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a:t>
            </a:r>
          </a:p>
        </p:txBody>
      </p:sp>
      <p:sp>
        <p:nvSpPr>
          <p:cNvPr id="6" name="Rectangle 5"/>
          <p:cNvSpPr/>
          <p:nvPr/>
        </p:nvSpPr>
        <p:spPr>
          <a:xfrm>
            <a:off x="387180" y="1453563"/>
            <a:ext cx="7448436" cy="2400657"/>
          </a:xfrm>
          <a:prstGeom prst="rect">
            <a:avLst/>
          </a:prstGeom>
        </p:spPr>
        <p:txBody>
          <a:bodyPr wrap="square">
            <a:spAutoFit/>
          </a:bodyPr>
          <a:lstStyle/>
          <a:p>
            <a:r>
              <a:rPr lang="en-US" dirty="0">
                <a:solidFill>
                  <a:prstClr val="white"/>
                </a:solidFill>
              </a:rPr>
              <a:t>We can also visualize functional data on a 3D model of the brain</a:t>
            </a:r>
            <a:endParaRPr lang="en-US" dirty="0">
              <a:solidFill>
                <a:srgbClr val="228B22"/>
              </a:solidFill>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chemeClr val="accent2"/>
                </a:solidFill>
                <a:latin typeface="Courier New" panose="02070309020205020404" pitchFamily="49" charset="0"/>
              </a:rPr>
              <a:t>%% Select Surface visualizations</a:t>
            </a:r>
          </a:p>
          <a:p>
            <a:r>
              <a:rPr lang="en-US" sz="1200" b="1" dirty="0">
                <a:latin typeface="Courier New" panose="02070309020205020404" pitchFamily="49" charset="0"/>
              </a:rPr>
              <a:t>if ~exist('</a:t>
            </a:r>
            <a:r>
              <a:rPr lang="en-US" sz="1200" b="1" dirty="0" err="1">
                <a:latin typeface="Courier New" panose="02070309020205020404" pitchFamily="49" charset="0"/>
              </a:rPr>
              <a:t>MNIl</a:t>
            </a:r>
            <a:r>
              <a:rPr lang="en-US" sz="1200" b="1" dirty="0">
                <a:latin typeface="Courier New" panose="02070309020205020404" pitchFamily="49" charset="0"/>
              </a:rPr>
              <a:t>', '</a:t>
            </a:r>
            <a:r>
              <a:rPr lang="en-US" sz="1200" b="1" dirty="0" err="1">
                <a:latin typeface="Courier New" panose="02070309020205020404" pitchFamily="49" charset="0"/>
              </a:rPr>
              <a:t>var</a:t>
            </a:r>
            <a:r>
              <a:rPr lang="en-US" sz="1200" b="1" dirty="0">
                <a:latin typeface="Courier New" panose="02070309020205020404" pitchFamily="49" charset="0"/>
              </a:rPr>
              <a:t>'),load(['MNI164k_big.mat']);end</a:t>
            </a:r>
          </a:p>
          <a:p>
            <a:r>
              <a:rPr lang="en-US" sz="1200" b="1" dirty="0" err="1">
                <a:latin typeface="Courier New" panose="02070309020205020404" pitchFamily="49" charset="0"/>
              </a:rPr>
              <a:t>HbO_atlas</a:t>
            </a:r>
            <a:r>
              <a:rPr lang="en-US" sz="1200" b="1" dirty="0">
                <a:latin typeface="Courier New" panose="02070309020205020404" pitchFamily="49" charset="0"/>
              </a:rPr>
              <a:t> = affine3d_img(</a:t>
            </a:r>
            <a:r>
              <a:rPr lang="en-US" sz="1200" b="1" dirty="0" err="1">
                <a:latin typeface="Courier New" panose="02070309020205020404" pitchFamily="49" charset="0"/>
              </a:rPr>
              <a:t>badata_HbOvol,A.info.tissue.dim,infoB,eye</a:t>
            </a:r>
            <a:r>
              <a:rPr lang="en-US" sz="1200" b="1" dirty="0">
                <a:latin typeface="Courier New" panose="02070309020205020404" pitchFamily="49" charset="0"/>
              </a:rPr>
              <a:t>(4));</a:t>
            </a:r>
          </a:p>
          <a:p>
            <a:r>
              <a:rPr lang="en-US" sz="1200" b="1" dirty="0" err="1">
                <a:latin typeface="Courier New" panose="02070309020205020404" pitchFamily="49" charset="0"/>
              </a:rPr>
              <a:t>tp_Eg_atlas</a:t>
            </a:r>
            <a:r>
              <a:rPr lang="en-US" sz="1200" b="1" dirty="0">
                <a:latin typeface="Courier New" panose="02070309020205020404" pitchFamily="49" charset="0"/>
              </a:rPr>
              <a:t>=squeeze(</a:t>
            </a:r>
            <a:r>
              <a:rPr lang="en-US" sz="1200" b="1" dirty="0" err="1">
                <a:latin typeface="Courier New" panose="02070309020205020404" pitchFamily="49" charset="0"/>
              </a:rPr>
              <a:t>HbO_atlas</a:t>
            </a:r>
            <a:r>
              <a:rPr lang="en-US" sz="1200" b="1" dirty="0">
                <a:latin typeface="Courier New" panose="02070309020205020404" pitchFamily="49" charset="0"/>
              </a:rPr>
              <a:t>(:,:,:,</a:t>
            </a:r>
            <a:r>
              <a:rPr lang="en-US" sz="1200" b="1" dirty="0" err="1">
                <a:latin typeface="Courier New" panose="02070309020205020404" pitchFamily="49" charset="0"/>
              </a:rPr>
              <a:t>tp</a:t>
            </a:r>
            <a:r>
              <a:rPr lang="en-US" sz="1200" b="1" dirty="0">
                <a:latin typeface="Courier New" panose="02070309020205020404" pitchFamily="49" charset="0"/>
              </a:rPr>
              <a:t>));</a:t>
            </a:r>
          </a:p>
          <a:p>
            <a:r>
              <a:rPr lang="en-US" sz="1200" b="1" dirty="0" err="1">
                <a:latin typeface="Courier New" panose="02070309020205020404" pitchFamily="49" charset="0"/>
              </a:rPr>
              <a:t>pS</a:t>
            </a:r>
            <a:r>
              <a:rPr lang="en-US" sz="1200" b="1" dirty="0">
                <a:latin typeface="Courier New" panose="02070309020205020404" pitchFamily="49" charset="0"/>
              </a:rPr>
              <a:t>=</a:t>
            </a:r>
            <a:r>
              <a:rPr lang="en-US" sz="1200" b="1" dirty="0" err="1">
                <a:latin typeface="Courier New" panose="02070309020205020404" pitchFamily="49" charset="0"/>
              </a:rPr>
              <a:t>Params</a:t>
            </a:r>
            <a:r>
              <a:rPr lang="en-US" sz="1200" b="1" dirty="0">
                <a:latin typeface="Courier New" panose="02070309020205020404" pitchFamily="49" charset="0"/>
              </a:rPr>
              <a:t>;</a:t>
            </a:r>
          </a:p>
          <a:p>
            <a:r>
              <a:rPr lang="en-US" sz="1200" b="1" dirty="0" err="1">
                <a:latin typeface="Courier New" panose="02070309020205020404" pitchFamily="49" charset="0"/>
              </a:rPr>
              <a:t>pS.view</a:t>
            </a:r>
            <a:r>
              <a:rPr lang="en-US" sz="1200" b="1" dirty="0">
                <a:latin typeface="Courier New" panose="02070309020205020404" pitchFamily="49" charset="0"/>
              </a:rPr>
              <a:t>='post’; </a:t>
            </a:r>
            <a:r>
              <a:rPr lang="en-US" sz="1200" b="1" dirty="0">
                <a:solidFill>
                  <a:schemeClr val="accent2"/>
                </a:solidFill>
                <a:latin typeface="Courier New" panose="02070309020205020404" pitchFamily="49" charset="0"/>
              </a:rPr>
              <a:t>% Posterior view</a:t>
            </a:r>
          </a:p>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std</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Standard </a:t>
            </a:r>
            <a:r>
              <a:rPr lang="en-US" sz="1200" b="1" dirty="0" err="1">
                <a:solidFill>
                  <a:schemeClr val="accent2"/>
                </a:solidFill>
                <a:latin typeface="Courier New" panose="02070309020205020404" pitchFamily="49" charset="0"/>
              </a:rPr>
              <a:t>pial</a:t>
            </a:r>
            <a:r>
              <a:rPr lang="en-US" sz="1200" b="1" dirty="0">
                <a:solidFill>
                  <a:schemeClr val="accent2"/>
                </a:solidFill>
                <a:latin typeface="Courier New" panose="02070309020205020404" pitchFamily="49" charset="0"/>
              </a:rPr>
              <a:t> cortical view</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a:p>
            <a:endParaRPr lang="en-US" sz="1200" b="1" dirty="0">
              <a:latin typeface="Courier New" panose="02070309020205020404" pitchFamily="49" charset="0"/>
            </a:endParaRPr>
          </a:p>
        </p:txBody>
      </p:sp>
      <p:pic>
        <p:nvPicPr>
          <p:cNvPr id="8" name="Picture 7"/>
          <p:cNvPicPr>
            <a:picLocks noChangeAspect="1"/>
          </p:cNvPicPr>
          <p:nvPr/>
        </p:nvPicPr>
        <p:blipFill>
          <a:blip r:embed="rId2"/>
          <a:stretch>
            <a:fillRect/>
          </a:stretch>
        </p:blipFill>
        <p:spPr>
          <a:xfrm>
            <a:off x="7302214" y="1851247"/>
            <a:ext cx="4356385" cy="4067501"/>
          </a:xfrm>
          <a:prstGeom prst="rect">
            <a:avLst/>
          </a:prstGeom>
        </p:spPr>
      </p:pic>
      <p:sp>
        <p:nvSpPr>
          <p:cNvPr id="3" name="TextBox 2">
            <a:extLst>
              <a:ext uri="{FF2B5EF4-FFF2-40B4-BE49-F238E27FC236}">
                <a16:creationId xmlns:a16="http://schemas.microsoft.com/office/drawing/2014/main" id="{1D468AAD-06E3-FABF-295E-A51D730B1137}"/>
              </a:ext>
            </a:extLst>
          </p:cNvPr>
          <p:cNvSpPr txBox="1"/>
          <p:nvPr/>
        </p:nvSpPr>
        <p:spPr>
          <a:xfrm>
            <a:off x="387180" y="4111775"/>
            <a:ext cx="3984171" cy="2585323"/>
          </a:xfrm>
          <a:prstGeom prst="rect">
            <a:avLst/>
          </a:prstGeom>
          <a:noFill/>
        </p:spPr>
        <p:txBody>
          <a:bodyPr wrap="square" rtlCol="0">
            <a:spAutoFit/>
          </a:bodyPr>
          <a:lstStyle/>
          <a:p>
            <a:r>
              <a:rPr lang="en-US" dirty="0"/>
              <a:t>Parameters used</a:t>
            </a:r>
          </a:p>
          <a:p>
            <a:pPr marL="285750" indent="-285750">
              <a:buFont typeface="Arial" panose="020B0604020202020204" pitchFamily="34" charset="0"/>
              <a:buChar char="•"/>
            </a:pPr>
            <a:r>
              <a:rPr lang="en-US" dirty="0"/>
              <a:t>Scale = 0.004</a:t>
            </a:r>
          </a:p>
          <a:p>
            <a:pPr marL="285750" indent="-285750">
              <a:buFont typeface="Arial" panose="020B0604020202020204" pitchFamily="34" charset="0"/>
              <a:buChar char="•"/>
            </a:pPr>
            <a:r>
              <a:rPr lang="en-US" dirty="0"/>
              <a:t>Thresholds</a:t>
            </a:r>
          </a:p>
          <a:p>
            <a:pPr marL="742950" lvl="1" indent="-285750">
              <a:buFont typeface="Arial" panose="020B0604020202020204" pitchFamily="34" charset="0"/>
              <a:buChar char="•"/>
            </a:pPr>
            <a:r>
              <a:rPr lang="en-US" dirty="0"/>
              <a:t>P: 0.001</a:t>
            </a:r>
          </a:p>
          <a:p>
            <a:pPr marL="742950" lvl="1" indent="-285750">
              <a:buFont typeface="Arial" panose="020B0604020202020204" pitchFamily="34" charset="0"/>
              <a:buChar char="•"/>
            </a:pPr>
            <a:r>
              <a:rPr lang="en-US" dirty="0"/>
              <a:t>N: -0.001</a:t>
            </a:r>
          </a:p>
          <a:p>
            <a:pPr marL="285750" indent="-285750">
              <a:buFont typeface="Arial" panose="020B0604020202020204" pitchFamily="34" charset="0"/>
              <a:buChar char="•"/>
            </a:pPr>
            <a:r>
              <a:rPr lang="en-US" dirty="0"/>
              <a:t>Colormap = jet</a:t>
            </a:r>
          </a:p>
          <a:p>
            <a:pPr marL="285750" indent="-285750">
              <a:buFont typeface="Arial" panose="020B0604020202020204" pitchFamily="34" charset="0"/>
              <a:buChar char="•"/>
            </a:pPr>
            <a:r>
              <a:rPr lang="en-US" dirty="0"/>
              <a:t>View = ‘post’ (posterior)</a:t>
            </a:r>
          </a:p>
          <a:p>
            <a:pPr marL="285750" indent="-285750">
              <a:buFont typeface="Arial" panose="020B0604020202020204" pitchFamily="34" charset="0"/>
              <a:buChar char="•"/>
            </a:pPr>
            <a:r>
              <a:rPr lang="en-US" dirty="0"/>
              <a:t>Inflation (</a:t>
            </a:r>
            <a:r>
              <a:rPr lang="en-US" dirty="0" err="1"/>
              <a:t>ctx</a:t>
            </a:r>
            <a:r>
              <a:rPr lang="en-US" dirty="0"/>
              <a:t>) = ‘std’ (standard) </a:t>
            </a:r>
          </a:p>
          <a:p>
            <a:endParaRPr lang="en-US" dirty="0"/>
          </a:p>
        </p:txBody>
      </p:sp>
      <p:sp>
        <p:nvSpPr>
          <p:cNvPr id="4" name="Slide Number Placeholder 3">
            <a:extLst>
              <a:ext uri="{FF2B5EF4-FFF2-40B4-BE49-F238E27FC236}">
                <a16:creationId xmlns:a16="http://schemas.microsoft.com/office/drawing/2014/main" id="{77EF2D3B-03E8-D41A-66FB-DF511E338A9C}"/>
              </a:ext>
            </a:extLst>
          </p:cNvPr>
          <p:cNvSpPr>
            <a:spLocks noGrp="1"/>
          </p:cNvSpPr>
          <p:nvPr>
            <p:ph type="sldNum" sz="quarter" idx="12"/>
          </p:nvPr>
        </p:nvSpPr>
        <p:spPr/>
        <p:txBody>
          <a:bodyPr/>
          <a:lstStyle/>
          <a:p>
            <a:fld id="{A6EA515B-EB3D-473C-ADE9-FD8348C61D57}" type="slidenum">
              <a:rPr lang="en-US" smtClean="0"/>
              <a:t>34</a:t>
            </a:fld>
            <a:endParaRPr lang="en-US"/>
          </a:p>
        </p:txBody>
      </p:sp>
    </p:spTree>
    <p:extLst>
      <p:ext uri="{BB962C8B-B14F-4D97-AF65-F5344CB8AC3E}">
        <p14:creationId xmlns:p14="http://schemas.microsoft.com/office/powerpoint/2010/main" val="1004065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32261"/>
            <a:ext cx="7776519"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b="1" dirty="0"/>
              <a:t>View</a:t>
            </a:r>
          </a:p>
          <a:p>
            <a:pPr marL="285750" indent="-285750">
              <a:buFont typeface="Arial" panose="020B0604020202020204" pitchFamily="34" charset="0"/>
              <a:buChar char="•"/>
            </a:pPr>
            <a:r>
              <a:rPr lang="en-US" dirty="0"/>
              <a:t>Dorsal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Lateral view</a:t>
            </a:r>
          </a:p>
          <a:p>
            <a:endParaRPr lang="en-US" dirty="0"/>
          </a:p>
          <a:p>
            <a:endParaRPr lang="en-US" dirty="0"/>
          </a:p>
          <a:p>
            <a:r>
              <a:rPr lang="en-US" b="1" dirty="0"/>
              <a:t>Inflation</a:t>
            </a:r>
            <a:r>
              <a:rPr lang="en-US" dirty="0"/>
              <a:t> (back to posterior view for this)</a:t>
            </a:r>
          </a:p>
          <a:p>
            <a:pPr marL="285750" indent="-285750">
              <a:buFont typeface="Arial" panose="020B0604020202020204" pitchFamily="34" charset="0"/>
              <a:buChar char="•"/>
            </a:pPr>
            <a:r>
              <a:rPr lang="en-US" dirty="0"/>
              <a:t>Standard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Inflated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Inflated</a:t>
            </a:r>
          </a:p>
        </p:txBody>
      </p:sp>
      <p:pic>
        <p:nvPicPr>
          <p:cNvPr id="4" name="Picture 3">
            <a:extLst>
              <a:ext uri="{FF2B5EF4-FFF2-40B4-BE49-F238E27FC236}">
                <a16:creationId xmlns:a16="http://schemas.microsoft.com/office/drawing/2014/main" id="{B39C5C3A-45A3-F7E9-A69A-1C7D81A7A119}"/>
              </a:ext>
            </a:extLst>
          </p:cNvPr>
          <p:cNvPicPr>
            <a:picLocks noChangeAspect="1"/>
          </p:cNvPicPr>
          <p:nvPr/>
        </p:nvPicPr>
        <p:blipFill>
          <a:blip r:embed="rId2"/>
          <a:stretch>
            <a:fillRect/>
          </a:stretch>
        </p:blipFill>
        <p:spPr>
          <a:xfrm>
            <a:off x="8754439" y="1505861"/>
            <a:ext cx="1389866" cy="1592811"/>
          </a:xfrm>
          <a:prstGeom prst="rect">
            <a:avLst/>
          </a:prstGeom>
        </p:spPr>
      </p:pic>
      <p:pic>
        <p:nvPicPr>
          <p:cNvPr id="11" name="Picture 10">
            <a:extLst>
              <a:ext uri="{FF2B5EF4-FFF2-40B4-BE49-F238E27FC236}">
                <a16:creationId xmlns:a16="http://schemas.microsoft.com/office/drawing/2014/main" id="{35AE89D0-4AD3-E178-0384-CE35CD585111}"/>
              </a:ext>
            </a:extLst>
          </p:cNvPr>
          <p:cNvPicPr>
            <a:picLocks noChangeAspect="1"/>
          </p:cNvPicPr>
          <p:nvPr/>
        </p:nvPicPr>
        <p:blipFill>
          <a:blip r:embed="rId3"/>
          <a:stretch>
            <a:fillRect/>
          </a:stretch>
        </p:blipFill>
        <p:spPr>
          <a:xfrm>
            <a:off x="7678063" y="3145327"/>
            <a:ext cx="3542619" cy="1427151"/>
          </a:xfrm>
          <a:prstGeom prst="rect">
            <a:avLst/>
          </a:prstGeom>
        </p:spPr>
      </p:pic>
      <p:sp>
        <p:nvSpPr>
          <p:cNvPr id="12" name="TextBox 11">
            <a:extLst>
              <a:ext uri="{FF2B5EF4-FFF2-40B4-BE49-F238E27FC236}">
                <a16:creationId xmlns:a16="http://schemas.microsoft.com/office/drawing/2014/main" id="{AF2E7B70-9EE8-F36C-E2F7-09EA45B45CAD}"/>
              </a:ext>
            </a:extLst>
          </p:cNvPr>
          <p:cNvSpPr txBox="1"/>
          <p:nvPr/>
        </p:nvSpPr>
        <p:spPr>
          <a:xfrm>
            <a:off x="7800771" y="2117600"/>
            <a:ext cx="821059" cy="369332"/>
          </a:xfrm>
          <a:prstGeom prst="rect">
            <a:avLst/>
          </a:prstGeom>
          <a:noFill/>
        </p:spPr>
        <p:txBody>
          <a:bodyPr wrap="none" rtlCol="0">
            <a:spAutoFit/>
          </a:bodyPr>
          <a:lstStyle/>
          <a:p>
            <a:r>
              <a:rPr lang="en-US" dirty="0"/>
              <a:t>Dorsal</a:t>
            </a:r>
          </a:p>
        </p:txBody>
      </p:sp>
      <p:sp>
        <p:nvSpPr>
          <p:cNvPr id="13" name="TextBox 12">
            <a:extLst>
              <a:ext uri="{FF2B5EF4-FFF2-40B4-BE49-F238E27FC236}">
                <a16:creationId xmlns:a16="http://schemas.microsoft.com/office/drawing/2014/main" id="{E6367310-94EA-B767-BF1B-682C7E3EB32B}"/>
              </a:ext>
            </a:extLst>
          </p:cNvPr>
          <p:cNvSpPr txBox="1"/>
          <p:nvPr/>
        </p:nvSpPr>
        <p:spPr>
          <a:xfrm>
            <a:off x="6639885" y="3674236"/>
            <a:ext cx="920445" cy="369332"/>
          </a:xfrm>
          <a:prstGeom prst="rect">
            <a:avLst/>
          </a:prstGeom>
          <a:noFill/>
        </p:spPr>
        <p:txBody>
          <a:bodyPr wrap="none" rtlCol="0">
            <a:spAutoFit/>
          </a:bodyPr>
          <a:lstStyle/>
          <a:p>
            <a:r>
              <a:rPr lang="en-US" dirty="0"/>
              <a:t>Lateral</a:t>
            </a:r>
          </a:p>
        </p:txBody>
      </p:sp>
      <p:sp>
        <p:nvSpPr>
          <p:cNvPr id="14" name="TextBox 13">
            <a:extLst>
              <a:ext uri="{FF2B5EF4-FFF2-40B4-BE49-F238E27FC236}">
                <a16:creationId xmlns:a16="http://schemas.microsoft.com/office/drawing/2014/main" id="{F4B84657-20EF-22D2-53A7-44E50660B972}"/>
              </a:ext>
            </a:extLst>
          </p:cNvPr>
          <p:cNvSpPr txBox="1"/>
          <p:nvPr/>
        </p:nvSpPr>
        <p:spPr>
          <a:xfrm>
            <a:off x="824653" y="2712136"/>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=‘dorsal’;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5" name="TextBox 14">
            <a:extLst>
              <a:ext uri="{FF2B5EF4-FFF2-40B4-BE49-F238E27FC236}">
                <a16:creationId xmlns:a16="http://schemas.microsoft.com/office/drawing/2014/main" id="{F7792BA1-FA37-6E97-9527-5EAED4AD1DD2}"/>
              </a:ext>
            </a:extLst>
          </p:cNvPr>
          <p:cNvSpPr txBox="1"/>
          <p:nvPr/>
        </p:nvSpPr>
        <p:spPr>
          <a:xfrm>
            <a:off x="824653" y="3544243"/>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a:t>
            </a:r>
            <a:r>
              <a:rPr lang="en-US" sz="1200" b="1" dirty="0" err="1">
                <a:latin typeface="Courier New" panose="02070309020205020404" pitchFamily="49" charset="0"/>
              </a:rPr>
              <a:t>lat</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16" name="Picture 15">
            <a:extLst>
              <a:ext uri="{FF2B5EF4-FFF2-40B4-BE49-F238E27FC236}">
                <a16:creationId xmlns:a16="http://schemas.microsoft.com/office/drawing/2014/main" id="{16619DCC-02EE-34E5-6906-E54E66F26033}"/>
              </a:ext>
            </a:extLst>
          </p:cNvPr>
          <p:cNvPicPr>
            <a:picLocks noChangeAspect="1"/>
          </p:cNvPicPr>
          <p:nvPr/>
        </p:nvPicPr>
        <p:blipFill>
          <a:blip r:embed="rId4"/>
          <a:stretch>
            <a:fillRect/>
          </a:stretch>
        </p:blipFill>
        <p:spPr>
          <a:xfrm>
            <a:off x="6861974" y="5083261"/>
            <a:ext cx="1501402" cy="1401840"/>
          </a:xfrm>
          <a:prstGeom prst="rect">
            <a:avLst/>
          </a:prstGeom>
        </p:spPr>
      </p:pic>
      <p:pic>
        <p:nvPicPr>
          <p:cNvPr id="17" name="Picture 16">
            <a:extLst>
              <a:ext uri="{FF2B5EF4-FFF2-40B4-BE49-F238E27FC236}">
                <a16:creationId xmlns:a16="http://schemas.microsoft.com/office/drawing/2014/main" id="{1BCD3544-27A6-A850-4E93-018BC24BDF8F}"/>
              </a:ext>
            </a:extLst>
          </p:cNvPr>
          <p:cNvPicPr>
            <a:picLocks noChangeAspect="1"/>
          </p:cNvPicPr>
          <p:nvPr/>
        </p:nvPicPr>
        <p:blipFill>
          <a:blip r:embed="rId5"/>
          <a:stretch>
            <a:fillRect/>
          </a:stretch>
        </p:blipFill>
        <p:spPr>
          <a:xfrm>
            <a:off x="8698671" y="5083261"/>
            <a:ext cx="1501402" cy="1401840"/>
          </a:xfrm>
          <a:prstGeom prst="rect">
            <a:avLst/>
          </a:prstGeom>
        </p:spPr>
      </p:pic>
      <p:pic>
        <p:nvPicPr>
          <p:cNvPr id="18" name="Picture 17">
            <a:extLst>
              <a:ext uri="{FF2B5EF4-FFF2-40B4-BE49-F238E27FC236}">
                <a16:creationId xmlns:a16="http://schemas.microsoft.com/office/drawing/2014/main" id="{B1BB6039-D400-F22A-4EC7-076D972B5566}"/>
              </a:ext>
            </a:extLst>
          </p:cNvPr>
          <p:cNvPicPr>
            <a:picLocks noChangeAspect="1"/>
          </p:cNvPicPr>
          <p:nvPr/>
        </p:nvPicPr>
        <p:blipFill>
          <a:blip r:embed="rId6"/>
          <a:stretch>
            <a:fillRect/>
          </a:stretch>
        </p:blipFill>
        <p:spPr>
          <a:xfrm>
            <a:off x="10535368" y="5083262"/>
            <a:ext cx="1501402" cy="1401839"/>
          </a:xfrm>
          <a:prstGeom prst="rect">
            <a:avLst/>
          </a:prstGeom>
        </p:spPr>
      </p:pic>
      <p:sp>
        <p:nvSpPr>
          <p:cNvPr id="19" name="TextBox 18">
            <a:extLst>
              <a:ext uri="{FF2B5EF4-FFF2-40B4-BE49-F238E27FC236}">
                <a16:creationId xmlns:a16="http://schemas.microsoft.com/office/drawing/2014/main" id="{6C51A210-C21C-2E4D-DC31-AFFB675CBFE2}"/>
              </a:ext>
            </a:extLst>
          </p:cNvPr>
          <p:cNvSpPr txBox="1"/>
          <p:nvPr/>
        </p:nvSpPr>
        <p:spPr>
          <a:xfrm>
            <a:off x="7163673" y="4763645"/>
            <a:ext cx="898003" cy="307777"/>
          </a:xfrm>
          <a:prstGeom prst="rect">
            <a:avLst/>
          </a:prstGeom>
          <a:noFill/>
        </p:spPr>
        <p:txBody>
          <a:bodyPr wrap="none" rtlCol="0">
            <a:spAutoFit/>
          </a:bodyPr>
          <a:lstStyle/>
          <a:p>
            <a:r>
              <a:rPr lang="en-US" sz="1400" dirty="0"/>
              <a:t>Standard</a:t>
            </a:r>
          </a:p>
        </p:txBody>
      </p:sp>
      <p:sp>
        <p:nvSpPr>
          <p:cNvPr id="20" name="TextBox 19">
            <a:extLst>
              <a:ext uri="{FF2B5EF4-FFF2-40B4-BE49-F238E27FC236}">
                <a16:creationId xmlns:a16="http://schemas.microsoft.com/office/drawing/2014/main" id="{39472F3A-19CA-0C9F-42B3-C7002C0C3D46}"/>
              </a:ext>
            </a:extLst>
          </p:cNvPr>
          <p:cNvSpPr txBox="1"/>
          <p:nvPr/>
        </p:nvSpPr>
        <p:spPr>
          <a:xfrm>
            <a:off x="9042851" y="4763645"/>
            <a:ext cx="813043" cy="307777"/>
          </a:xfrm>
          <a:prstGeom prst="rect">
            <a:avLst/>
          </a:prstGeom>
          <a:noFill/>
        </p:spPr>
        <p:txBody>
          <a:bodyPr wrap="none" rtlCol="0">
            <a:spAutoFit/>
          </a:bodyPr>
          <a:lstStyle/>
          <a:p>
            <a:r>
              <a:rPr lang="en-US" sz="1400" dirty="0"/>
              <a:t>Inflated</a:t>
            </a:r>
          </a:p>
        </p:txBody>
      </p:sp>
      <p:sp>
        <p:nvSpPr>
          <p:cNvPr id="21" name="TextBox 20">
            <a:extLst>
              <a:ext uri="{FF2B5EF4-FFF2-40B4-BE49-F238E27FC236}">
                <a16:creationId xmlns:a16="http://schemas.microsoft.com/office/drawing/2014/main" id="{852E6374-6322-F2BB-813A-AFDC5B5242AA}"/>
              </a:ext>
            </a:extLst>
          </p:cNvPr>
          <p:cNvSpPr txBox="1"/>
          <p:nvPr/>
        </p:nvSpPr>
        <p:spPr>
          <a:xfrm>
            <a:off x="10674681" y="4763645"/>
            <a:ext cx="1218282" cy="307777"/>
          </a:xfrm>
          <a:prstGeom prst="rect">
            <a:avLst/>
          </a:prstGeom>
          <a:noFill/>
        </p:spPr>
        <p:txBody>
          <a:bodyPr wrap="none" rtlCol="0">
            <a:spAutoFit/>
          </a:bodyPr>
          <a:lstStyle/>
          <a:p>
            <a:r>
              <a:rPr lang="en-US" sz="1400" dirty="0"/>
              <a:t>Very Inflated</a:t>
            </a:r>
          </a:p>
        </p:txBody>
      </p:sp>
      <p:sp>
        <p:nvSpPr>
          <p:cNvPr id="26" name="TextBox 25">
            <a:extLst>
              <a:ext uri="{FF2B5EF4-FFF2-40B4-BE49-F238E27FC236}">
                <a16:creationId xmlns:a16="http://schemas.microsoft.com/office/drawing/2014/main" id="{5AFBF514-C609-1339-EC97-6F1A08688C7E}"/>
              </a:ext>
            </a:extLst>
          </p:cNvPr>
          <p:cNvSpPr txBox="1"/>
          <p:nvPr/>
        </p:nvSpPr>
        <p:spPr>
          <a:xfrm>
            <a:off x="824653" y="46366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=‘std’;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7" name="TextBox 26">
            <a:extLst>
              <a:ext uri="{FF2B5EF4-FFF2-40B4-BE49-F238E27FC236}">
                <a16:creationId xmlns:a16="http://schemas.microsoft.com/office/drawing/2014/main" id="{0C32475D-DE5D-528C-81F4-D042E047C11C}"/>
              </a:ext>
            </a:extLst>
          </p:cNvPr>
          <p:cNvSpPr txBox="1"/>
          <p:nvPr/>
        </p:nvSpPr>
        <p:spPr>
          <a:xfrm>
            <a:off x="824653" y="54588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=‘inf’;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8" name="TextBox 27">
            <a:extLst>
              <a:ext uri="{FF2B5EF4-FFF2-40B4-BE49-F238E27FC236}">
                <a16:creationId xmlns:a16="http://schemas.microsoft.com/office/drawing/2014/main" id="{D68E355D-6329-4019-6D3F-46834D551789}"/>
              </a:ext>
            </a:extLst>
          </p:cNvPr>
          <p:cNvSpPr txBox="1"/>
          <p:nvPr/>
        </p:nvSpPr>
        <p:spPr>
          <a:xfrm>
            <a:off x="822956" y="6290606"/>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vinf</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 name="Slide Number Placeholder 2">
            <a:extLst>
              <a:ext uri="{FF2B5EF4-FFF2-40B4-BE49-F238E27FC236}">
                <a16:creationId xmlns:a16="http://schemas.microsoft.com/office/drawing/2014/main" id="{BF1517E9-8021-6F2B-721B-69F35FE6A926}"/>
              </a:ext>
            </a:extLst>
          </p:cNvPr>
          <p:cNvSpPr>
            <a:spLocks noGrp="1"/>
          </p:cNvSpPr>
          <p:nvPr>
            <p:ph type="sldNum" sz="quarter" idx="12"/>
          </p:nvPr>
        </p:nvSpPr>
        <p:spPr/>
        <p:txBody>
          <a:bodyPr/>
          <a:lstStyle/>
          <a:p>
            <a:fld id="{A6EA515B-EB3D-473C-ADE9-FD8348C61D57}" type="slidenum">
              <a:rPr lang="en-US" smtClean="0"/>
              <a:t>35</a:t>
            </a:fld>
            <a:endParaRPr lang="en-US"/>
          </a:p>
        </p:txBody>
      </p:sp>
    </p:spTree>
    <p:extLst>
      <p:ext uri="{BB962C8B-B14F-4D97-AF65-F5344CB8AC3E}">
        <p14:creationId xmlns:p14="http://schemas.microsoft.com/office/powerpoint/2010/main" val="2847782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32261"/>
            <a:ext cx="7776519" cy="4801314"/>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Thresholds</a:t>
            </a:r>
          </a:p>
          <a:p>
            <a:pPr marL="285750" indent="-285750">
              <a:buFont typeface="Arial" panose="020B0604020202020204" pitchFamily="34" charset="0"/>
              <a:buChar char="•"/>
            </a:pPr>
            <a:r>
              <a:rPr lang="en-US" dirty="0"/>
              <a:t>Both at zero</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Set a bit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even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very high</a:t>
            </a:r>
          </a:p>
        </p:txBody>
      </p:sp>
      <p:sp>
        <p:nvSpPr>
          <p:cNvPr id="14" name="TextBox 13">
            <a:extLst>
              <a:ext uri="{FF2B5EF4-FFF2-40B4-BE49-F238E27FC236}">
                <a16:creationId xmlns:a16="http://schemas.microsoft.com/office/drawing/2014/main" id="{F4B84657-20EF-22D2-53A7-44E50660B972}"/>
              </a:ext>
            </a:extLst>
          </p:cNvPr>
          <p:cNvSpPr txBox="1"/>
          <p:nvPr/>
        </p:nvSpPr>
        <p:spPr>
          <a:xfrm>
            <a:off x="699320" y="270802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0;</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8" name="TextBox 7">
            <a:extLst>
              <a:ext uri="{FF2B5EF4-FFF2-40B4-BE49-F238E27FC236}">
                <a16:creationId xmlns:a16="http://schemas.microsoft.com/office/drawing/2014/main" id="{8B77C586-B3E5-153C-B6D4-7F66362DCB8B}"/>
              </a:ext>
            </a:extLst>
          </p:cNvPr>
          <p:cNvSpPr txBox="1"/>
          <p:nvPr/>
        </p:nvSpPr>
        <p:spPr>
          <a:xfrm>
            <a:off x="699320" y="3810316"/>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1e-4;</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30" name="Picture 29">
            <a:extLst>
              <a:ext uri="{FF2B5EF4-FFF2-40B4-BE49-F238E27FC236}">
                <a16:creationId xmlns:a16="http://schemas.microsoft.com/office/drawing/2014/main" id="{1A0715B2-CA7D-CA5D-D499-39CAE01828FB}"/>
              </a:ext>
            </a:extLst>
          </p:cNvPr>
          <p:cNvPicPr>
            <a:picLocks noChangeAspect="1"/>
          </p:cNvPicPr>
          <p:nvPr/>
        </p:nvPicPr>
        <p:blipFill>
          <a:blip r:embed="rId2"/>
          <a:stretch>
            <a:fillRect/>
          </a:stretch>
        </p:blipFill>
        <p:spPr>
          <a:xfrm>
            <a:off x="7475152" y="3302814"/>
            <a:ext cx="1539157" cy="1478473"/>
          </a:xfrm>
          <a:prstGeom prst="rect">
            <a:avLst/>
          </a:prstGeom>
        </p:spPr>
      </p:pic>
      <p:pic>
        <p:nvPicPr>
          <p:cNvPr id="32" name="Picture 31">
            <a:extLst>
              <a:ext uri="{FF2B5EF4-FFF2-40B4-BE49-F238E27FC236}">
                <a16:creationId xmlns:a16="http://schemas.microsoft.com/office/drawing/2014/main" id="{F07069F6-F773-5B9D-5212-DC01CA9D0319}"/>
              </a:ext>
            </a:extLst>
          </p:cNvPr>
          <p:cNvPicPr>
            <a:picLocks noChangeAspect="1"/>
          </p:cNvPicPr>
          <p:nvPr/>
        </p:nvPicPr>
        <p:blipFill>
          <a:blip r:embed="rId3"/>
          <a:stretch>
            <a:fillRect/>
          </a:stretch>
        </p:blipFill>
        <p:spPr>
          <a:xfrm>
            <a:off x="5900171" y="4512320"/>
            <a:ext cx="1539157" cy="1478473"/>
          </a:xfrm>
          <a:prstGeom prst="rect">
            <a:avLst/>
          </a:prstGeom>
        </p:spPr>
      </p:pic>
      <p:sp>
        <p:nvSpPr>
          <p:cNvPr id="33" name="TextBox 32">
            <a:extLst>
              <a:ext uri="{FF2B5EF4-FFF2-40B4-BE49-F238E27FC236}">
                <a16:creationId xmlns:a16="http://schemas.microsoft.com/office/drawing/2014/main" id="{A2F5B124-1C1D-95D8-D98E-FD4523249A4F}"/>
              </a:ext>
            </a:extLst>
          </p:cNvPr>
          <p:cNvSpPr txBox="1"/>
          <p:nvPr/>
        </p:nvSpPr>
        <p:spPr>
          <a:xfrm>
            <a:off x="699319" y="491261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1e-3;</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35" name="Picture 34">
            <a:extLst>
              <a:ext uri="{FF2B5EF4-FFF2-40B4-BE49-F238E27FC236}">
                <a16:creationId xmlns:a16="http://schemas.microsoft.com/office/drawing/2014/main" id="{0D4AAB6B-C01F-1BF6-E975-0810680BDA49}"/>
              </a:ext>
            </a:extLst>
          </p:cNvPr>
          <p:cNvPicPr>
            <a:picLocks noChangeAspect="1"/>
          </p:cNvPicPr>
          <p:nvPr/>
        </p:nvPicPr>
        <p:blipFill>
          <a:blip r:embed="rId4"/>
          <a:stretch>
            <a:fillRect/>
          </a:stretch>
        </p:blipFill>
        <p:spPr>
          <a:xfrm>
            <a:off x="7475152" y="5379371"/>
            <a:ext cx="1539157" cy="1478474"/>
          </a:xfrm>
          <a:prstGeom prst="rect">
            <a:avLst/>
          </a:prstGeom>
        </p:spPr>
      </p:pic>
      <p:sp>
        <p:nvSpPr>
          <p:cNvPr id="36" name="TextBox 35">
            <a:extLst>
              <a:ext uri="{FF2B5EF4-FFF2-40B4-BE49-F238E27FC236}">
                <a16:creationId xmlns:a16="http://schemas.microsoft.com/office/drawing/2014/main" id="{81871ED8-3B13-5EB0-23BC-A1C17072671E}"/>
              </a:ext>
            </a:extLst>
          </p:cNvPr>
          <p:cNvSpPr txBox="1"/>
          <p:nvPr/>
        </p:nvSpPr>
        <p:spPr>
          <a:xfrm>
            <a:off x="699319" y="6027265"/>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1e-2;</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5" name="Picture 4">
            <a:extLst>
              <a:ext uri="{FF2B5EF4-FFF2-40B4-BE49-F238E27FC236}">
                <a16:creationId xmlns:a16="http://schemas.microsoft.com/office/drawing/2014/main" id="{55D602E0-2559-1736-3009-82A638264F28}"/>
              </a:ext>
            </a:extLst>
          </p:cNvPr>
          <p:cNvPicPr>
            <a:picLocks noChangeAspect="1"/>
          </p:cNvPicPr>
          <p:nvPr/>
        </p:nvPicPr>
        <p:blipFill>
          <a:blip r:embed="rId5"/>
          <a:stretch>
            <a:fillRect/>
          </a:stretch>
        </p:blipFill>
        <p:spPr>
          <a:xfrm>
            <a:off x="5900171" y="1950527"/>
            <a:ext cx="1539157" cy="1478473"/>
          </a:xfrm>
          <a:prstGeom prst="rect">
            <a:avLst/>
          </a:prstGeom>
        </p:spPr>
      </p:pic>
      <p:sp>
        <p:nvSpPr>
          <p:cNvPr id="37" name="TextBox 36">
            <a:extLst>
              <a:ext uri="{FF2B5EF4-FFF2-40B4-BE49-F238E27FC236}">
                <a16:creationId xmlns:a16="http://schemas.microsoft.com/office/drawing/2014/main" id="{559D3BE9-A810-76C6-8BB5-87946C52511A}"/>
              </a:ext>
            </a:extLst>
          </p:cNvPr>
          <p:cNvSpPr txBox="1"/>
          <p:nvPr/>
        </p:nvSpPr>
        <p:spPr>
          <a:xfrm>
            <a:off x="6327348" y="1644060"/>
            <a:ext cx="684803" cy="307777"/>
          </a:xfrm>
          <a:prstGeom prst="rect">
            <a:avLst/>
          </a:prstGeom>
          <a:noFill/>
        </p:spPr>
        <p:txBody>
          <a:bodyPr wrap="none" rtlCol="0">
            <a:spAutoFit/>
          </a:bodyPr>
          <a:lstStyle/>
          <a:p>
            <a:r>
              <a:rPr lang="en-US" sz="1400" dirty="0"/>
              <a:t>Th = 0</a:t>
            </a:r>
          </a:p>
        </p:txBody>
      </p:sp>
      <p:sp>
        <p:nvSpPr>
          <p:cNvPr id="38" name="TextBox 37">
            <a:extLst>
              <a:ext uri="{FF2B5EF4-FFF2-40B4-BE49-F238E27FC236}">
                <a16:creationId xmlns:a16="http://schemas.microsoft.com/office/drawing/2014/main" id="{B4532022-A652-7631-2FE5-9912D3158CA7}"/>
              </a:ext>
            </a:extLst>
          </p:cNvPr>
          <p:cNvSpPr txBox="1"/>
          <p:nvPr/>
        </p:nvSpPr>
        <p:spPr>
          <a:xfrm>
            <a:off x="7618597" y="2995773"/>
            <a:ext cx="1252266" cy="307777"/>
          </a:xfrm>
          <a:prstGeom prst="rect">
            <a:avLst/>
          </a:prstGeom>
          <a:noFill/>
        </p:spPr>
        <p:txBody>
          <a:bodyPr wrap="none" rtlCol="0">
            <a:spAutoFit/>
          </a:bodyPr>
          <a:lstStyle/>
          <a:p>
            <a:r>
              <a:rPr lang="en-US" sz="1400" dirty="0"/>
              <a:t>Th = +/- 1e-4</a:t>
            </a:r>
          </a:p>
        </p:txBody>
      </p:sp>
      <p:sp>
        <p:nvSpPr>
          <p:cNvPr id="39" name="TextBox 38">
            <a:extLst>
              <a:ext uri="{FF2B5EF4-FFF2-40B4-BE49-F238E27FC236}">
                <a16:creationId xmlns:a16="http://schemas.microsoft.com/office/drawing/2014/main" id="{0B87F2D3-654A-585A-EB6E-D1768672DEA5}"/>
              </a:ext>
            </a:extLst>
          </p:cNvPr>
          <p:cNvSpPr txBox="1"/>
          <p:nvPr/>
        </p:nvSpPr>
        <p:spPr>
          <a:xfrm>
            <a:off x="6043616" y="4204543"/>
            <a:ext cx="1252266" cy="307777"/>
          </a:xfrm>
          <a:prstGeom prst="rect">
            <a:avLst/>
          </a:prstGeom>
          <a:noFill/>
        </p:spPr>
        <p:txBody>
          <a:bodyPr wrap="none" rtlCol="0">
            <a:spAutoFit/>
          </a:bodyPr>
          <a:lstStyle/>
          <a:p>
            <a:r>
              <a:rPr lang="en-US" sz="1400" dirty="0"/>
              <a:t>Th = +/- 1e-3</a:t>
            </a:r>
          </a:p>
        </p:txBody>
      </p:sp>
      <p:sp>
        <p:nvSpPr>
          <p:cNvPr id="40" name="TextBox 39">
            <a:extLst>
              <a:ext uri="{FF2B5EF4-FFF2-40B4-BE49-F238E27FC236}">
                <a16:creationId xmlns:a16="http://schemas.microsoft.com/office/drawing/2014/main" id="{2BB30247-BD74-202B-F2E2-8D7EFF178951}"/>
              </a:ext>
            </a:extLst>
          </p:cNvPr>
          <p:cNvSpPr txBox="1"/>
          <p:nvPr/>
        </p:nvSpPr>
        <p:spPr>
          <a:xfrm>
            <a:off x="7618597" y="5056790"/>
            <a:ext cx="1252266" cy="307777"/>
          </a:xfrm>
          <a:prstGeom prst="rect">
            <a:avLst/>
          </a:prstGeom>
          <a:noFill/>
        </p:spPr>
        <p:txBody>
          <a:bodyPr wrap="none" rtlCol="0">
            <a:spAutoFit/>
          </a:bodyPr>
          <a:lstStyle/>
          <a:p>
            <a:r>
              <a:rPr lang="en-US" sz="1400" dirty="0"/>
              <a:t>Th = +/- 1e-2</a:t>
            </a:r>
          </a:p>
        </p:txBody>
      </p:sp>
      <p:sp>
        <p:nvSpPr>
          <p:cNvPr id="41" name="TextBox 40">
            <a:extLst>
              <a:ext uri="{FF2B5EF4-FFF2-40B4-BE49-F238E27FC236}">
                <a16:creationId xmlns:a16="http://schemas.microsoft.com/office/drawing/2014/main" id="{B88CF966-015E-159F-31DB-8794490D94FC}"/>
              </a:ext>
            </a:extLst>
          </p:cNvPr>
          <p:cNvSpPr txBox="1"/>
          <p:nvPr/>
        </p:nvSpPr>
        <p:spPr>
          <a:xfrm>
            <a:off x="9160489" y="2085537"/>
            <a:ext cx="3031511" cy="2862322"/>
          </a:xfrm>
          <a:prstGeom prst="rect">
            <a:avLst/>
          </a:prstGeom>
          <a:noFill/>
        </p:spPr>
        <p:txBody>
          <a:bodyPr wrap="square" rtlCol="0">
            <a:spAutoFit/>
          </a:bodyPr>
          <a:lstStyle/>
          <a:p>
            <a:r>
              <a:rPr lang="en-US" dirty="0"/>
              <a:t>Note:</a:t>
            </a:r>
          </a:p>
          <a:p>
            <a:r>
              <a:rPr lang="en-US" dirty="0"/>
              <a:t>As the thresholds increase, less data is visualized.</a:t>
            </a:r>
            <a:br>
              <a:rPr lang="en-US" dirty="0"/>
            </a:br>
            <a:br>
              <a:rPr lang="en-US" dirty="0"/>
            </a:br>
            <a:r>
              <a:rPr lang="en-US" dirty="0"/>
              <a:t>When setting thresholds for your own data, we recommend finding thresholds that allow for the best focus on activation</a:t>
            </a:r>
          </a:p>
        </p:txBody>
      </p:sp>
      <p:sp>
        <p:nvSpPr>
          <p:cNvPr id="3" name="Slide Number Placeholder 2">
            <a:extLst>
              <a:ext uri="{FF2B5EF4-FFF2-40B4-BE49-F238E27FC236}">
                <a16:creationId xmlns:a16="http://schemas.microsoft.com/office/drawing/2014/main" id="{187BC7BA-5D1D-A771-CB2F-80C8C995FE16}"/>
              </a:ext>
            </a:extLst>
          </p:cNvPr>
          <p:cNvSpPr>
            <a:spLocks noGrp="1"/>
          </p:cNvSpPr>
          <p:nvPr>
            <p:ph type="sldNum" sz="quarter" idx="12"/>
          </p:nvPr>
        </p:nvSpPr>
        <p:spPr/>
        <p:txBody>
          <a:bodyPr/>
          <a:lstStyle/>
          <a:p>
            <a:fld id="{A6EA515B-EB3D-473C-ADE9-FD8348C61D57}" type="slidenum">
              <a:rPr lang="en-US" smtClean="0"/>
              <a:t>36</a:t>
            </a:fld>
            <a:endParaRPr lang="en-US"/>
          </a:p>
        </p:txBody>
      </p:sp>
    </p:spTree>
    <p:extLst>
      <p:ext uri="{BB962C8B-B14F-4D97-AF65-F5344CB8AC3E}">
        <p14:creationId xmlns:p14="http://schemas.microsoft.com/office/powerpoint/2010/main" val="3536648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355312"/>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Scale</a:t>
            </a:r>
          </a:p>
          <a:p>
            <a:pPr marL="285750" indent="-285750">
              <a:buFont typeface="Arial" panose="020B0604020202020204" pitchFamily="34" charset="0"/>
              <a:buChar char="•"/>
            </a:pPr>
            <a:r>
              <a:rPr lang="en-US" dirty="0"/>
              <a:t>Start with 4e-3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 to 1e-3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Raise to 9e-3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Lowering the scale will increase saturation of activation sites, while raising it will decrease the saturation</a:t>
            </a:r>
          </a:p>
        </p:txBody>
      </p:sp>
      <p:sp>
        <p:nvSpPr>
          <p:cNvPr id="3" name="TextBox 2">
            <a:extLst>
              <a:ext uri="{FF2B5EF4-FFF2-40B4-BE49-F238E27FC236}">
                <a16:creationId xmlns:a16="http://schemas.microsoft.com/office/drawing/2014/main"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4e-3;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a16="http://schemas.microsoft.com/office/drawing/2014/main" id="{11788AD2-1CDF-0D68-B6FA-76274295D654}"/>
              </a:ext>
            </a:extLst>
          </p:cNvPr>
          <p:cNvSpPr txBox="1"/>
          <p:nvPr/>
        </p:nvSpPr>
        <p:spPr>
          <a:xfrm>
            <a:off x="699320" y="3811302"/>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1e-3;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0" name="TextBox 9">
            <a:extLst>
              <a:ext uri="{FF2B5EF4-FFF2-40B4-BE49-F238E27FC236}">
                <a16:creationId xmlns:a16="http://schemas.microsoft.com/office/drawing/2014/main" id="{C59D9D92-C291-DBD7-7078-82DA9C8A460C}"/>
              </a:ext>
            </a:extLst>
          </p:cNvPr>
          <p:cNvSpPr txBox="1"/>
          <p:nvPr/>
        </p:nvSpPr>
        <p:spPr>
          <a:xfrm>
            <a:off x="699320" y="4914583"/>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9e-3;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pic>
        <p:nvPicPr>
          <p:cNvPr id="12" name="Picture 11">
            <a:extLst>
              <a:ext uri="{FF2B5EF4-FFF2-40B4-BE49-F238E27FC236}">
                <a16:creationId xmlns:a16="http://schemas.microsoft.com/office/drawing/2014/main" id="{4349D3D0-4CBA-AE1E-225B-ECE26D0331FC}"/>
              </a:ext>
            </a:extLst>
          </p:cNvPr>
          <p:cNvPicPr>
            <a:picLocks noChangeAspect="1"/>
          </p:cNvPicPr>
          <p:nvPr/>
        </p:nvPicPr>
        <p:blipFill>
          <a:blip r:embed="rId2"/>
          <a:stretch>
            <a:fillRect/>
          </a:stretch>
        </p:blipFill>
        <p:spPr>
          <a:xfrm>
            <a:off x="9484492" y="2708021"/>
            <a:ext cx="2371606" cy="2269602"/>
          </a:xfrm>
          <a:prstGeom prst="rect">
            <a:avLst/>
          </a:prstGeom>
        </p:spPr>
      </p:pic>
      <p:pic>
        <p:nvPicPr>
          <p:cNvPr id="15" name="Picture 14">
            <a:extLst>
              <a:ext uri="{FF2B5EF4-FFF2-40B4-BE49-F238E27FC236}">
                <a16:creationId xmlns:a16="http://schemas.microsoft.com/office/drawing/2014/main" id="{1EB65583-86B9-E78A-8074-C1CD2B466A50}"/>
              </a:ext>
            </a:extLst>
          </p:cNvPr>
          <p:cNvPicPr>
            <a:picLocks noChangeAspect="1"/>
          </p:cNvPicPr>
          <p:nvPr/>
        </p:nvPicPr>
        <p:blipFill>
          <a:blip r:embed="rId3"/>
          <a:stretch>
            <a:fillRect/>
          </a:stretch>
        </p:blipFill>
        <p:spPr>
          <a:xfrm>
            <a:off x="6783357" y="1556857"/>
            <a:ext cx="2371606" cy="2269602"/>
          </a:xfrm>
          <a:prstGeom prst="rect">
            <a:avLst/>
          </a:prstGeom>
        </p:spPr>
      </p:pic>
      <p:pic>
        <p:nvPicPr>
          <p:cNvPr id="17" name="Picture 16">
            <a:extLst>
              <a:ext uri="{FF2B5EF4-FFF2-40B4-BE49-F238E27FC236}">
                <a16:creationId xmlns:a16="http://schemas.microsoft.com/office/drawing/2014/main" id="{FC72E3EE-EAA7-F422-445C-3E3B60653A3F}"/>
              </a:ext>
            </a:extLst>
          </p:cNvPr>
          <p:cNvPicPr>
            <a:picLocks noChangeAspect="1"/>
          </p:cNvPicPr>
          <p:nvPr/>
        </p:nvPicPr>
        <p:blipFill>
          <a:blip r:embed="rId4"/>
          <a:stretch>
            <a:fillRect/>
          </a:stretch>
        </p:blipFill>
        <p:spPr>
          <a:xfrm>
            <a:off x="6783357" y="4238140"/>
            <a:ext cx="2371606" cy="2269602"/>
          </a:xfrm>
          <a:prstGeom prst="rect">
            <a:avLst/>
          </a:prstGeom>
        </p:spPr>
      </p:pic>
      <p:sp>
        <p:nvSpPr>
          <p:cNvPr id="18" name="TextBox 17">
            <a:extLst>
              <a:ext uri="{FF2B5EF4-FFF2-40B4-BE49-F238E27FC236}">
                <a16:creationId xmlns:a16="http://schemas.microsoft.com/office/drawing/2014/main" id="{4B8B9C56-960C-47DC-C367-8118D4BCDFB7}"/>
              </a:ext>
            </a:extLst>
          </p:cNvPr>
          <p:cNvSpPr txBox="1"/>
          <p:nvPr/>
        </p:nvSpPr>
        <p:spPr>
          <a:xfrm>
            <a:off x="10089847" y="2400244"/>
            <a:ext cx="1160895" cy="307777"/>
          </a:xfrm>
          <a:prstGeom prst="rect">
            <a:avLst/>
          </a:prstGeom>
          <a:noFill/>
        </p:spPr>
        <p:txBody>
          <a:bodyPr wrap="none" rtlCol="0">
            <a:spAutoFit/>
          </a:bodyPr>
          <a:lstStyle/>
          <a:p>
            <a:r>
              <a:rPr lang="en-US" sz="1400" dirty="0"/>
              <a:t>Scale = 1e-3</a:t>
            </a:r>
          </a:p>
        </p:txBody>
      </p:sp>
      <p:sp>
        <p:nvSpPr>
          <p:cNvPr id="19" name="TextBox 18">
            <a:extLst>
              <a:ext uri="{FF2B5EF4-FFF2-40B4-BE49-F238E27FC236}">
                <a16:creationId xmlns:a16="http://schemas.microsoft.com/office/drawing/2014/main" id="{6A7F2247-8D39-565F-F87E-1F29775AB345}"/>
              </a:ext>
            </a:extLst>
          </p:cNvPr>
          <p:cNvSpPr txBox="1"/>
          <p:nvPr/>
        </p:nvSpPr>
        <p:spPr>
          <a:xfrm>
            <a:off x="7388713" y="1249080"/>
            <a:ext cx="1160895" cy="307777"/>
          </a:xfrm>
          <a:prstGeom prst="rect">
            <a:avLst/>
          </a:prstGeom>
          <a:noFill/>
        </p:spPr>
        <p:txBody>
          <a:bodyPr wrap="none" rtlCol="0">
            <a:spAutoFit/>
          </a:bodyPr>
          <a:lstStyle/>
          <a:p>
            <a:r>
              <a:rPr lang="en-US" sz="1400" dirty="0"/>
              <a:t>Scale = 4e-3</a:t>
            </a:r>
          </a:p>
        </p:txBody>
      </p:sp>
      <p:sp>
        <p:nvSpPr>
          <p:cNvPr id="20" name="TextBox 19">
            <a:extLst>
              <a:ext uri="{FF2B5EF4-FFF2-40B4-BE49-F238E27FC236}">
                <a16:creationId xmlns:a16="http://schemas.microsoft.com/office/drawing/2014/main" id="{E57B2A46-5FF9-9CCF-550C-71F9498D23FA}"/>
              </a:ext>
            </a:extLst>
          </p:cNvPr>
          <p:cNvSpPr txBox="1"/>
          <p:nvPr/>
        </p:nvSpPr>
        <p:spPr>
          <a:xfrm>
            <a:off x="7388713" y="3930363"/>
            <a:ext cx="1160895" cy="307777"/>
          </a:xfrm>
          <a:prstGeom prst="rect">
            <a:avLst/>
          </a:prstGeom>
          <a:noFill/>
        </p:spPr>
        <p:txBody>
          <a:bodyPr wrap="none" rtlCol="0">
            <a:spAutoFit/>
          </a:bodyPr>
          <a:lstStyle/>
          <a:p>
            <a:r>
              <a:rPr lang="en-US" sz="1400" dirty="0"/>
              <a:t>Scale = 9e-3</a:t>
            </a:r>
          </a:p>
        </p:txBody>
      </p:sp>
      <p:sp>
        <p:nvSpPr>
          <p:cNvPr id="4" name="Slide Number Placeholder 3">
            <a:extLst>
              <a:ext uri="{FF2B5EF4-FFF2-40B4-BE49-F238E27FC236}">
                <a16:creationId xmlns:a16="http://schemas.microsoft.com/office/drawing/2014/main" id="{E45D630C-E9A6-344A-D1D5-CDCA9BDC61DC}"/>
              </a:ext>
            </a:extLst>
          </p:cNvPr>
          <p:cNvSpPr>
            <a:spLocks noGrp="1"/>
          </p:cNvSpPr>
          <p:nvPr>
            <p:ph type="sldNum" sz="quarter" idx="12"/>
          </p:nvPr>
        </p:nvSpPr>
        <p:spPr/>
        <p:txBody>
          <a:bodyPr/>
          <a:lstStyle/>
          <a:p>
            <a:fld id="{A6EA515B-EB3D-473C-ADE9-FD8348C61D57}" type="slidenum">
              <a:rPr lang="en-US" smtClean="0"/>
              <a:t>37</a:t>
            </a:fld>
            <a:endParaRPr lang="en-US"/>
          </a:p>
        </p:txBody>
      </p:sp>
    </p:spTree>
    <p:extLst>
      <p:ext uri="{BB962C8B-B14F-4D97-AF65-F5344CB8AC3E}">
        <p14:creationId xmlns:p14="http://schemas.microsoft.com/office/powerpoint/2010/main" val="3187364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5FB21-D7CB-75BF-636D-A545FF59B4E8}"/>
              </a:ext>
            </a:extLst>
          </p:cNvPr>
          <p:cNvPicPr>
            <a:picLocks noChangeAspect="1"/>
          </p:cNvPicPr>
          <p:nvPr/>
        </p:nvPicPr>
        <p:blipFill>
          <a:blip r:embed="rId2"/>
          <a:stretch>
            <a:fillRect/>
          </a:stretch>
        </p:blipFill>
        <p:spPr>
          <a:xfrm>
            <a:off x="7959488" y="1347771"/>
            <a:ext cx="2657475" cy="2543175"/>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Colormaps</a:t>
            </a:r>
          </a:p>
          <a:p>
            <a:pPr marL="285750" indent="-285750">
              <a:buFont typeface="Arial" panose="020B0604020202020204" pitchFamily="34" charset="0"/>
              <a:buChar char="•"/>
            </a:pPr>
            <a:r>
              <a:rPr lang="en-US" dirty="0"/>
              <a:t>Same colormap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Different colormaps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parameters used in </a:t>
            </a:r>
            <a:r>
              <a:rPr lang="en-US" dirty="0" err="1"/>
              <a:t>PlotSlices</a:t>
            </a:r>
            <a:r>
              <a:rPr lang="en-US" dirty="0"/>
              <a:t> can be used with </a:t>
            </a:r>
            <a:r>
              <a:rPr lang="en-US" dirty="0" err="1"/>
              <a:t>PlotInterpSurfMesh</a:t>
            </a:r>
            <a:endParaRPr lang="en-US" dirty="0"/>
          </a:p>
          <a:p>
            <a:pPr marL="742950" lvl="1" indent="-285750">
              <a:buFont typeface="Arial" panose="020B0604020202020204" pitchFamily="34" charset="0"/>
              <a:buChar char="•"/>
            </a:pPr>
            <a:r>
              <a:rPr lang="en-US" dirty="0" err="1"/>
              <a:t>PlotInterpSurfMesh</a:t>
            </a:r>
            <a:r>
              <a:rPr lang="en-US" dirty="0"/>
              <a:t> = </a:t>
            </a:r>
            <a:r>
              <a:rPr lang="en-US" dirty="0" err="1"/>
              <a:t>NeuroDOT</a:t>
            </a:r>
            <a:r>
              <a:rPr lang="en-US" dirty="0"/>
              <a:t> function that allows for visualizing functional data on a cortical mesh</a:t>
            </a:r>
          </a:p>
        </p:txBody>
      </p:sp>
      <p:sp>
        <p:nvSpPr>
          <p:cNvPr id="3" name="TextBox 2">
            <a:extLst>
              <a:ext uri="{FF2B5EF4-FFF2-40B4-BE49-F238E27FC236}">
                <a16:creationId xmlns:a16="http://schemas.microsoft.com/office/drawing/2014/main"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pS.Cmap</a:t>
            </a:r>
            <a:r>
              <a:rPr lang="en-US" sz="1200" b="1" dirty="0">
                <a:latin typeface="Courier New" panose="02070309020205020404" pitchFamily="49" charset="0"/>
              </a:rPr>
              <a:t> = ‘cool’;</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a16="http://schemas.microsoft.com/office/drawing/2014/main" id="{11788AD2-1CDF-0D68-B6FA-76274295D654}"/>
              </a:ext>
            </a:extLst>
          </p:cNvPr>
          <p:cNvSpPr txBox="1"/>
          <p:nvPr/>
        </p:nvSpPr>
        <p:spPr>
          <a:xfrm>
            <a:off x="699320" y="3811302"/>
            <a:ext cx="5205271" cy="830997"/>
          </a:xfrm>
          <a:prstGeom prst="rect">
            <a:avLst/>
          </a:prstGeom>
          <a:noFill/>
        </p:spPr>
        <p:txBody>
          <a:bodyPr wrap="none" rtlCol="0">
            <a:spAutoFit/>
          </a:bodyPr>
          <a:lstStyle/>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a:t>
            </a:r>
            <a:r>
              <a:rPr lang="en-US" sz="1200" b="1" dirty="0" err="1">
                <a:latin typeface="Courier New" panose="02070309020205020404" pitchFamily="49" charset="0"/>
              </a:rPr>
              <a:t>Cmap</a:t>
            </a:r>
            <a:r>
              <a:rPr lang="en-US" sz="1200" b="1" dirty="0">
                <a:latin typeface="Courier New" panose="02070309020205020404" pitchFamily="49" charset="0"/>
              </a:rPr>
              <a:t>');</a:t>
            </a:r>
          </a:p>
          <a:p>
            <a:r>
              <a:rPr lang="en-US" sz="1200" b="1" dirty="0" err="1">
                <a:latin typeface="Courier New" panose="02070309020205020404" pitchFamily="49" charset="0"/>
              </a:rPr>
              <a:t>pS.Cmap.P</a:t>
            </a:r>
            <a:r>
              <a:rPr lang="en-US" sz="1200" b="1" dirty="0">
                <a:latin typeface="Courier New" panose="02070309020205020404" pitchFamily="49" charset="0"/>
              </a:rPr>
              <a:t> = ‘winter’;</a:t>
            </a:r>
          </a:p>
          <a:p>
            <a:r>
              <a:rPr lang="en-US" sz="1200" b="1" dirty="0" err="1">
                <a:latin typeface="Courier New" panose="02070309020205020404" pitchFamily="49" charset="0"/>
              </a:rPr>
              <a:t>pS.Cmap.N</a:t>
            </a:r>
            <a:r>
              <a:rPr lang="en-US" sz="1200" b="1" dirty="0">
                <a:latin typeface="Courier New" panose="02070309020205020404" pitchFamily="49" charset="0"/>
              </a:rPr>
              <a:t> = ‘summer’;</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9" name="TextBox 18">
            <a:extLst>
              <a:ext uri="{FF2B5EF4-FFF2-40B4-BE49-F238E27FC236}">
                <a16:creationId xmlns:a16="http://schemas.microsoft.com/office/drawing/2014/main" id="{6A7F2247-8D39-565F-F87E-1F29775AB345}"/>
              </a:ext>
            </a:extLst>
          </p:cNvPr>
          <p:cNvSpPr txBox="1"/>
          <p:nvPr/>
        </p:nvSpPr>
        <p:spPr>
          <a:xfrm>
            <a:off x="8557095" y="1105310"/>
            <a:ext cx="1462260" cy="307777"/>
          </a:xfrm>
          <a:prstGeom prst="rect">
            <a:avLst/>
          </a:prstGeom>
          <a:noFill/>
        </p:spPr>
        <p:txBody>
          <a:bodyPr wrap="none" rtlCol="0">
            <a:spAutoFit/>
          </a:bodyPr>
          <a:lstStyle/>
          <a:p>
            <a:r>
              <a:rPr lang="en-US" sz="1400" dirty="0"/>
              <a:t>Single colormap</a:t>
            </a:r>
          </a:p>
        </p:txBody>
      </p:sp>
      <p:sp>
        <p:nvSpPr>
          <p:cNvPr id="20" name="TextBox 19">
            <a:extLst>
              <a:ext uri="{FF2B5EF4-FFF2-40B4-BE49-F238E27FC236}">
                <a16:creationId xmlns:a16="http://schemas.microsoft.com/office/drawing/2014/main" id="{E57B2A46-5FF9-9CCF-550C-71F9498D23FA}"/>
              </a:ext>
            </a:extLst>
          </p:cNvPr>
          <p:cNvSpPr txBox="1"/>
          <p:nvPr/>
        </p:nvSpPr>
        <p:spPr>
          <a:xfrm>
            <a:off x="8581140" y="3988185"/>
            <a:ext cx="1414170" cy="307777"/>
          </a:xfrm>
          <a:prstGeom prst="rect">
            <a:avLst/>
          </a:prstGeom>
          <a:noFill/>
        </p:spPr>
        <p:txBody>
          <a:bodyPr wrap="none" rtlCol="0">
            <a:spAutoFit/>
          </a:bodyPr>
          <a:lstStyle/>
          <a:p>
            <a:r>
              <a:rPr lang="en-US" sz="1400" dirty="0"/>
              <a:t>Dual colormaps</a:t>
            </a:r>
          </a:p>
        </p:txBody>
      </p:sp>
      <p:pic>
        <p:nvPicPr>
          <p:cNvPr id="11" name="Picture 10">
            <a:extLst>
              <a:ext uri="{FF2B5EF4-FFF2-40B4-BE49-F238E27FC236}">
                <a16:creationId xmlns:a16="http://schemas.microsoft.com/office/drawing/2014/main" id="{D68E85FE-E9D5-F391-5A6B-D4A3DA6B2EB5}"/>
              </a:ext>
            </a:extLst>
          </p:cNvPr>
          <p:cNvPicPr>
            <a:picLocks noChangeAspect="1"/>
          </p:cNvPicPr>
          <p:nvPr/>
        </p:nvPicPr>
        <p:blipFill>
          <a:blip r:embed="rId3"/>
          <a:stretch>
            <a:fillRect/>
          </a:stretch>
        </p:blipFill>
        <p:spPr>
          <a:xfrm>
            <a:off x="7959488" y="4226800"/>
            <a:ext cx="2657475" cy="2543175"/>
          </a:xfrm>
          <a:prstGeom prst="rect">
            <a:avLst/>
          </a:prstGeom>
        </p:spPr>
      </p:pic>
      <p:sp>
        <p:nvSpPr>
          <p:cNvPr id="4" name="Slide Number Placeholder 3">
            <a:extLst>
              <a:ext uri="{FF2B5EF4-FFF2-40B4-BE49-F238E27FC236}">
                <a16:creationId xmlns:a16="http://schemas.microsoft.com/office/drawing/2014/main" id="{914E15AE-F703-D9D8-BFD3-DA04A90F01D8}"/>
              </a:ext>
            </a:extLst>
          </p:cNvPr>
          <p:cNvSpPr>
            <a:spLocks noGrp="1"/>
          </p:cNvSpPr>
          <p:nvPr>
            <p:ph type="sldNum" sz="quarter" idx="12"/>
          </p:nvPr>
        </p:nvSpPr>
        <p:spPr/>
        <p:txBody>
          <a:bodyPr/>
          <a:lstStyle/>
          <a:p>
            <a:fld id="{A6EA515B-EB3D-473C-ADE9-FD8348C61D57}" type="slidenum">
              <a:rPr lang="en-US" smtClean="0"/>
              <a:t>38</a:t>
            </a:fld>
            <a:endParaRPr lang="en-US"/>
          </a:p>
        </p:txBody>
      </p:sp>
    </p:spTree>
    <p:extLst>
      <p:ext uri="{BB962C8B-B14F-4D97-AF65-F5344CB8AC3E}">
        <p14:creationId xmlns:p14="http://schemas.microsoft.com/office/powerpoint/2010/main" val="3319359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78915"/>
            <a:ext cx="6452159" cy="5632311"/>
          </a:xfrm>
          <a:prstGeom prst="rect">
            <a:avLst/>
          </a:prstGeom>
        </p:spPr>
        <p:txBody>
          <a:bodyPr wrap="square">
            <a:spAutoFit/>
          </a:bodyPr>
          <a:lstStyle/>
          <a:p>
            <a:r>
              <a:rPr lang="en-US" dirty="0"/>
              <a:t>Let’s play around with some parameters and explore how they affect the resultant visualizations.</a:t>
            </a:r>
          </a:p>
          <a:p>
            <a:endParaRPr lang="en-US" sz="1200" b="1" dirty="0">
              <a:solidFill>
                <a:schemeClr val="accent2"/>
              </a:solidFill>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Get data at another timepoint</a:t>
            </a:r>
          </a:p>
          <a:p>
            <a:r>
              <a:rPr lang="en-US" sz="1200" b="1" dirty="0">
                <a:latin typeface="Courier New" panose="02070309020205020404" pitchFamily="49" charset="0"/>
                <a:cs typeface="Courier New" panose="02070309020205020404" pitchFamily="49" charset="0"/>
              </a:rPr>
              <a:t>tp_Eg_atlas_2=squeeze(</a:t>
            </a:r>
            <a:r>
              <a:rPr lang="en-US" sz="1200" b="1" dirty="0" err="1">
                <a:latin typeface="Courier New" panose="02070309020205020404" pitchFamily="49" charset="0"/>
                <a:cs typeface="Courier New" panose="02070309020205020404" pitchFamily="49" charset="0"/>
              </a:rPr>
              <a:t>HbO_atlas</a:t>
            </a:r>
            <a:r>
              <a:rPr lang="en-US" sz="1200" b="1" dirty="0">
                <a:latin typeface="Courier New" panose="02070309020205020404" pitchFamily="49" charset="0"/>
                <a:cs typeface="Courier New" panose="02070309020205020404" pitchFamily="49" charset="0"/>
              </a:rPr>
              <a:t>(:,:,:,tp+9));</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Make masks of both time points</a:t>
            </a:r>
          </a:p>
          <a:p>
            <a:r>
              <a:rPr lang="en-US" sz="1200" b="1" dirty="0">
                <a:latin typeface="Courier New" panose="02070309020205020404" pitchFamily="49" charset="0"/>
                <a:cs typeface="Courier New" panose="02070309020205020404" pitchFamily="49" charset="0"/>
              </a:rPr>
              <a:t>mask_temp_1 = </a:t>
            </a:r>
            <a:r>
              <a:rPr lang="en-US" sz="1200" b="1" dirty="0" err="1">
                <a:latin typeface="Courier New" panose="02070309020205020404" pitchFamily="49" charset="0"/>
                <a:cs typeface="Courier New" panose="02070309020205020404" pitchFamily="49" charset="0"/>
              </a:rPr>
              <a:t>tp_Eg_atlas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tp1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(mask1,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tp1</a:t>
            </a:r>
          </a:p>
          <a:p>
            <a:r>
              <a:rPr lang="en-US" sz="1200" b="1" dirty="0">
                <a:latin typeface="Courier New" panose="02070309020205020404" pitchFamily="49" charset="0"/>
                <a:cs typeface="Courier New" panose="02070309020205020404" pitchFamily="49" charset="0"/>
              </a:rPr>
              <a:t>mask_temp_2 = tp_Eg_atlas_2;</a:t>
            </a:r>
          </a:p>
          <a:p>
            <a:r>
              <a:rPr lang="en-US" sz="1200" b="1" dirty="0">
                <a:latin typeface="Courier New" panose="02070309020205020404" pitchFamily="49" charset="0"/>
                <a:cs typeface="Courier New" panose="02070309020205020404" pitchFamily="49" charset="0"/>
              </a:rPr>
              <a:t>mask2 = zeros(size(mask_temp_2));</a:t>
            </a:r>
          </a:p>
          <a:p>
            <a:r>
              <a:rPr lang="en-US" sz="1200" b="1" dirty="0">
                <a:latin typeface="Courier New" panose="02070309020205020404" pitchFamily="49" charset="0"/>
                <a:cs typeface="Courier New" panose="02070309020205020404" pitchFamily="49" charset="0"/>
              </a:rPr>
              <a:t>mask2(mask_temp_2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tp2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(mask2,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tp2</a:t>
            </a:r>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Combine masks to plot</a:t>
            </a:r>
          </a:p>
          <a:p>
            <a:r>
              <a:rPr lang="en-US" sz="1200" b="1" dirty="0">
                <a:latin typeface="Courier New" panose="02070309020205020404" pitchFamily="49" charset="0"/>
                <a:cs typeface="Courier New" panose="02070309020205020404" pitchFamily="49" charset="0"/>
              </a:rPr>
              <a:t>mask3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mask3(mask1 == 1 &amp; mask2 == 1) = 3;</a:t>
            </a:r>
          </a:p>
          <a:p>
            <a:r>
              <a:rPr lang="en-US" sz="1200" b="1" dirty="0">
                <a:latin typeface="Courier New" panose="02070309020205020404" pitchFamily="49" charset="0"/>
                <a:cs typeface="Courier New" panose="02070309020205020404" pitchFamily="49" charset="0"/>
              </a:rPr>
              <a:t>mask3(mask1 == 1 &amp; mask3 ~= 3) = 1;</a:t>
            </a:r>
          </a:p>
          <a:p>
            <a:r>
              <a:rPr lang="en-US" sz="1200" b="1" dirty="0">
                <a:latin typeface="Courier New" panose="02070309020205020404" pitchFamily="49" charset="0"/>
                <a:cs typeface="Courier New" panose="02070309020205020404" pitchFamily="49" charset="0"/>
              </a:rPr>
              <a:t>mask3(mask2 == 1 &amp; mask3 ~= 3) = 2;</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Set parameters and visualize</a:t>
            </a:r>
          </a:p>
          <a:p>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pS_TC.Cmap</a:t>
            </a:r>
            <a:r>
              <a:rPr lang="en-US" sz="1200" b="1" dirty="0">
                <a:latin typeface="Courier New" panose="02070309020205020404" pitchFamily="49" charset="0"/>
                <a:cs typeface="Courier New" panose="02070309020205020404" pitchFamily="49" charset="0"/>
              </a:rPr>
              <a:t> = [1,0,0; 0,0,1; 1,0,1]; </a:t>
            </a:r>
            <a:r>
              <a:rPr lang="en-US" sz="1200" b="1" dirty="0">
                <a:solidFill>
                  <a:schemeClr val="accent2"/>
                </a:solidFill>
                <a:latin typeface="Courier New" panose="02070309020205020404" pitchFamily="49" charset="0"/>
                <a:cs typeface="Courier New" panose="02070309020205020404" pitchFamily="49" charset="0"/>
              </a:rPr>
              <a:t>%make a colormap</a:t>
            </a:r>
          </a:p>
          <a:p>
            <a:r>
              <a:rPr lang="en-US" sz="1200" b="1" dirty="0">
                <a:latin typeface="Courier New" panose="02070309020205020404" pitchFamily="49" charset="0"/>
                <a:cs typeface="Courier New" panose="02070309020205020404" pitchFamily="49" charset="0"/>
              </a:rPr>
              <a:t>pS_TC.TC = 1; </a:t>
            </a:r>
            <a:r>
              <a:rPr lang="en-US" sz="1200" b="1" dirty="0">
                <a:solidFill>
                  <a:schemeClr val="accent2"/>
                </a:solidFill>
                <a:latin typeface="Courier New" panose="02070309020205020404" pitchFamily="49" charset="0"/>
                <a:cs typeface="Courier New" panose="02070309020205020404" pitchFamily="49" charset="0"/>
              </a:rPr>
              <a:t>%True Color On</a:t>
            </a:r>
          </a:p>
          <a:p>
            <a:r>
              <a:rPr lang="en-US" sz="1200" b="1" dirty="0" err="1">
                <a:latin typeface="Courier New" panose="02070309020205020404" pitchFamily="49" charset="0"/>
                <a:cs typeface="Courier New" panose="02070309020205020404" pitchFamily="49" charset="0"/>
              </a:rPr>
              <a:t>pS_TC.OL</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%Overlap On</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(mask1,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id="{DF8B8064-7785-CE90-9736-207933B5352A}"/>
              </a:ext>
            </a:extLst>
          </p:cNvPr>
          <p:cNvSpPr txBox="1"/>
          <p:nvPr/>
        </p:nvSpPr>
        <p:spPr>
          <a:xfrm>
            <a:off x="7321184" y="3806898"/>
            <a:ext cx="1173719" cy="307777"/>
          </a:xfrm>
          <a:prstGeom prst="rect">
            <a:avLst/>
          </a:prstGeom>
          <a:noFill/>
        </p:spPr>
        <p:txBody>
          <a:bodyPr wrap="none" rtlCol="0">
            <a:spAutoFit/>
          </a:bodyPr>
          <a:lstStyle/>
          <a:p>
            <a:r>
              <a:rPr lang="en-US" sz="1400" dirty="0"/>
              <a:t>Mask for tp1</a:t>
            </a:r>
          </a:p>
        </p:txBody>
      </p:sp>
      <p:sp>
        <p:nvSpPr>
          <p:cNvPr id="12" name="TextBox 11">
            <a:extLst>
              <a:ext uri="{FF2B5EF4-FFF2-40B4-BE49-F238E27FC236}">
                <a16:creationId xmlns:a16="http://schemas.microsoft.com/office/drawing/2014/main" id="{137A0A67-3323-A51D-5C4E-3F0A23FEB318}"/>
              </a:ext>
            </a:extLst>
          </p:cNvPr>
          <p:cNvSpPr txBox="1"/>
          <p:nvPr/>
        </p:nvSpPr>
        <p:spPr>
          <a:xfrm>
            <a:off x="10748348" y="3806898"/>
            <a:ext cx="1173719" cy="307777"/>
          </a:xfrm>
          <a:prstGeom prst="rect">
            <a:avLst/>
          </a:prstGeom>
          <a:noFill/>
        </p:spPr>
        <p:txBody>
          <a:bodyPr wrap="none" rtlCol="0">
            <a:spAutoFit/>
          </a:bodyPr>
          <a:lstStyle/>
          <a:p>
            <a:r>
              <a:rPr lang="en-US" sz="1400" dirty="0"/>
              <a:t>Mask for tp2</a:t>
            </a:r>
          </a:p>
        </p:txBody>
      </p:sp>
      <p:sp>
        <p:nvSpPr>
          <p:cNvPr id="13" name="TextBox 12">
            <a:extLst>
              <a:ext uri="{FF2B5EF4-FFF2-40B4-BE49-F238E27FC236}">
                <a16:creationId xmlns:a16="http://schemas.microsoft.com/office/drawing/2014/main" id="{E0BCE3C2-3C85-571F-26AA-23EA4557D691}"/>
              </a:ext>
            </a:extLst>
          </p:cNvPr>
          <p:cNvSpPr txBox="1"/>
          <p:nvPr/>
        </p:nvSpPr>
        <p:spPr>
          <a:xfrm>
            <a:off x="9217508" y="4867797"/>
            <a:ext cx="808235" cy="307777"/>
          </a:xfrm>
          <a:prstGeom prst="rect">
            <a:avLst/>
          </a:prstGeom>
          <a:noFill/>
        </p:spPr>
        <p:txBody>
          <a:bodyPr wrap="none" rtlCol="0">
            <a:spAutoFit/>
          </a:bodyPr>
          <a:lstStyle/>
          <a:p>
            <a:r>
              <a:rPr lang="en-US" sz="1400" dirty="0"/>
              <a:t>Overlap</a:t>
            </a:r>
          </a:p>
        </p:txBody>
      </p:sp>
      <p:sp>
        <p:nvSpPr>
          <p:cNvPr id="14" name="TextBox 13">
            <a:extLst>
              <a:ext uri="{FF2B5EF4-FFF2-40B4-BE49-F238E27FC236}">
                <a16:creationId xmlns:a16="http://schemas.microsoft.com/office/drawing/2014/main" id="{00B4317E-3026-15D1-5941-0219510C6079}"/>
              </a:ext>
            </a:extLst>
          </p:cNvPr>
          <p:cNvSpPr txBox="1"/>
          <p:nvPr/>
        </p:nvSpPr>
        <p:spPr>
          <a:xfrm>
            <a:off x="6839339" y="1118811"/>
            <a:ext cx="5352660" cy="2677656"/>
          </a:xfrm>
          <a:prstGeom prst="rect">
            <a:avLst/>
          </a:prstGeom>
          <a:noFill/>
        </p:spPr>
        <p:txBody>
          <a:bodyPr wrap="square" rtlCol="0">
            <a:spAutoFit/>
          </a:bodyPr>
          <a:lstStyle/>
          <a:p>
            <a:r>
              <a:rPr lang="en-US" sz="1200" dirty="0"/>
              <a:t>We can use the TrueColor Parameter, TC to overlap maps of data from different time points, subjects, scans, etc. on the same brain.</a:t>
            </a:r>
          </a:p>
          <a:p>
            <a:endParaRPr lang="en-US" sz="1200" dirty="0"/>
          </a:p>
          <a:p>
            <a:r>
              <a:rPr lang="en-US" sz="1200" dirty="0"/>
              <a:t>Here we take only the positive activations (activations greater than our threshold of 1e-3) from two time points of the CCW1 sample data and create binary masks for those activations and visualize those</a:t>
            </a:r>
          </a:p>
          <a:p>
            <a:endParaRPr lang="en-US" sz="1200" dirty="0"/>
          </a:p>
          <a:p>
            <a:r>
              <a:rPr lang="en-US" sz="1200" dirty="0"/>
              <a:t>Then, we combine those masks into one that contains info on where activations from both time points do and do not overlap.</a:t>
            </a:r>
          </a:p>
          <a:p>
            <a:endParaRPr lang="en-US" sz="1200" dirty="0"/>
          </a:p>
          <a:p>
            <a:r>
              <a:rPr lang="en-US" sz="1200" dirty="0"/>
              <a:t>Finally, we create a custom colormap where: </a:t>
            </a:r>
          </a:p>
          <a:p>
            <a:pPr marL="171450" indent="-171450">
              <a:buFont typeface="Arial" panose="020B0604020202020204" pitchFamily="34" charset="0"/>
              <a:buChar char="•"/>
            </a:pPr>
            <a:r>
              <a:rPr lang="en-US" sz="1200" dirty="0"/>
              <a:t>Red = activations from tp1</a:t>
            </a:r>
          </a:p>
          <a:p>
            <a:pPr marL="171450" indent="-171450">
              <a:buFont typeface="Arial" panose="020B0604020202020204" pitchFamily="34" charset="0"/>
              <a:buChar char="•"/>
            </a:pPr>
            <a:r>
              <a:rPr lang="en-US" sz="1200" dirty="0"/>
              <a:t>Blue = activations from tp2</a:t>
            </a:r>
          </a:p>
          <a:p>
            <a:pPr marL="171450" indent="-171450">
              <a:buFont typeface="Arial" panose="020B0604020202020204" pitchFamily="34" charset="0"/>
              <a:buChar char="•"/>
            </a:pPr>
            <a:r>
              <a:rPr lang="en-US" sz="1200" dirty="0"/>
              <a:t>Magenta = activations from where tp1 and tp2 overlap</a:t>
            </a:r>
          </a:p>
        </p:txBody>
      </p:sp>
      <p:pic>
        <p:nvPicPr>
          <p:cNvPr id="16" name="Picture 15">
            <a:extLst>
              <a:ext uri="{FF2B5EF4-FFF2-40B4-BE49-F238E27FC236}">
                <a16:creationId xmlns:a16="http://schemas.microsoft.com/office/drawing/2014/main" id="{5A5B83D0-A0A4-6DD6-C090-F2903C3B6102}"/>
              </a:ext>
            </a:extLst>
          </p:cNvPr>
          <p:cNvPicPr>
            <a:picLocks noChangeAspect="1"/>
          </p:cNvPicPr>
          <p:nvPr/>
        </p:nvPicPr>
        <p:blipFill>
          <a:blip r:embed="rId2"/>
          <a:stretch>
            <a:fillRect/>
          </a:stretch>
        </p:blipFill>
        <p:spPr>
          <a:xfrm>
            <a:off x="8764834" y="5175574"/>
            <a:ext cx="1713582" cy="1682426"/>
          </a:xfrm>
          <a:prstGeom prst="rect">
            <a:avLst/>
          </a:prstGeom>
        </p:spPr>
      </p:pic>
      <p:pic>
        <p:nvPicPr>
          <p:cNvPr id="18" name="Picture 17">
            <a:extLst>
              <a:ext uri="{FF2B5EF4-FFF2-40B4-BE49-F238E27FC236}">
                <a16:creationId xmlns:a16="http://schemas.microsoft.com/office/drawing/2014/main" id="{8BB16C4B-760D-700B-B56B-4321228077ED}"/>
              </a:ext>
            </a:extLst>
          </p:cNvPr>
          <p:cNvPicPr>
            <a:picLocks noChangeAspect="1"/>
          </p:cNvPicPr>
          <p:nvPr/>
        </p:nvPicPr>
        <p:blipFill>
          <a:blip r:embed="rId3"/>
          <a:stretch>
            <a:fillRect/>
          </a:stretch>
        </p:blipFill>
        <p:spPr>
          <a:xfrm>
            <a:off x="7051252" y="4101816"/>
            <a:ext cx="1713582" cy="1682426"/>
          </a:xfrm>
          <a:prstGeom prst="rect">
            <a:avLst/>
          </a:prstGeom>
        </p:spPr>
      </p:pic>
      <p:pic>
        <p:nvPicPr>
          <p:cNvPr id="20" name="Picture 19">
            <a:extLst>
              <a:ext uri="{FF2B5EF4-FFF2-40B4-BE49-F238E27FC236}">
                <a16:creationId xmlns:a16="http://schemas.microsoft.com/office/drawing/2014/main" id="{AF7098EC-063D-5E00-217C-70E253AFCF34}"/>
              </a:ext>
            </a:extLst>
          </p:cNvPr>
          <p:cNvPicPr>
            <a:picLocks noChangeAspect="1"/>
          </p:cNvPicPr>
          <p:nvPr/>
        </p:nvPicPr>
        <p:blipFill>
          <a:blip r:embed="rId4"/>
          <a:stretch>
            <a:fillRect/>
          </a:stretch>
        </p:blipFill>
        <p:spPr>
          <a:xfrm>
            <a:off x="10478416" y="4101816"/>
            <a:ext cx="1713582" cy="1682426"/>
          </a:xfrm>
          <a:prstGeom prst="rect">
            <a:avLst/>
          </a:prstGeom>
        </p:spPr>
      </p:pic>
      <p:sp>
        <p:nvSpPr>
          <p:cNvPr id="21" name="Slide Number Placeholder 20">
            <a:extLst>
              <a:ext uri="{FF2B5EF4-FFF2-40B4-BE49-F238E27FC236}">
                <a16:creationId xmlns:a16="http://schemas.microsoft.com/office/drawing/2014/main" id="{A1DAB751-5762-F62F-EFA5-3A3FC95FE666}"/>
              </a:ext>
            </a:extLst>
          </p:cNvPr>
          <p:cNvSpPr>
            <a:spLocks noGrp="1"/>
          </p:cNvSpPr>
          <p:nvPr>
            <p:ph type="sldNum" sz="quarter" idx="12"/>
          </p:nvPr>
        </p:nvSpPr>
        <p:spPr/>
        <p:txBody>
          <a:bodyPr/>
          <a:lstStyle/>
          <a:p>
            <a:fld id="{A6EA515B-EB3D-473C-ADE9-FD8348C61D57}" type="slidenum">
              <a:rPr lang="en-US" smtClean="0"/>
              <a:t>39</a:t>
            </a:fld>
            <a:endParaRPr lang="en-US"/>
          </a:p>
        </p:txBody>
      </p:sp>
    </p:spTree>
    <p:extLst>
      <p:ext uri="{BB962C8B-B14F-4D97-AF65-F5344CB8AC3E}">
        <p14:creationId xmlns:p14="http://schemas.microsoft.com/office/powerpoint/2010/main" val="4181320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35238" y="1172520"/>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35238" y="211232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t>B: modeling of the tissue shape, optical property distribution, and source/detector locations</a:t>
            </a:r>
          </a:p>
          <a:p>
            <a:pPr lvl="1"/>
            <a:r>
              <a:rPr lang="en-US" dirty="0"/>
              <a:t>C: modeling of the light emission, diffusion, and detection through the head</a:t>
            </a:r>
          </a:p>
          <a:p>
            <a:pPr lvl="1"/>
            <a:r>
              <a:rPr lang="en-US" dirty="0">
                <a:solidFill>
                  <a:srgbClr val="00B0F0"/>
                </a:solidFill>
              </a:rPr>
              <a:t>D: preprocessing of the raw source-detector measurements</a:t>
            </a:r>
          </a:p>
          <a:p>
            <a:pPr lvl="1"/>
            <a:r>
              <a:rPr lang="en-US" dirty="0">
                <a:solidFill>
                  <a:srgbClr val="00B0F0"/>
                </a:solidFill>
              </a:rPr>
              <a:t>E: reconstruction and spectroscopy of the preprocessed data and light model into a functional neuroimaging volume </a:t>
            </a:r>
          </a:p>
          <a:p>
            <a:pPr lvl="1"/>
            <a:r>
              <a:rPr lang="en-US" dirty="0"/>
              <a:t>F: post-processing analysis of these results.</a:t>
            </a:r>
          </a:p>
          <a:p>
            <a:pPr marL="0" indent="0">
              <a:buNone/>
            </a:pP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558167F5-1A84-7419-44FC-E28B1EBF952F}"/>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4917989"/>
          </a:xfrm>
        </p:spPr>
        <p:txBody>
          <a:bodyPr>
            <a:normAutofit fontScale="85000" lnSpcReduction="20000"/>
          </a:bodyPr>
          <a:lstStyle/>
          <a:p>
            <a:r>
              <a:rPr lang="en-US" sz="2000" dirty="0"/>
              <a:t>Congratulations! You have finished the </a:t>
            </a:r>
            <a:r>
              <a:rPr lang="en-US" sz="2000" dirty="0" err="1"/>
              <a:t>NeuroDOT</a:t>
            </a:r>
            <a:r>
              <a:rPr lang="en-US" sz="2000" dirty="0"/>
              <a:t> Tutorial for the full processing of CCW data acquired with the 24x28 visual pad.</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dirty="0"/>
              <a:t>Adam Eggebrecht (</a:t>
            </a:r>
            <a:r>
              <a:rPr lang="en-US" sz="1600" dirty="0">
                <a:solidFill>
                  <a:srgbClr val="00B0F0"/>
                </a:solidFill>
              </a:rPr>
              <a:t>aeggebre@wustl.edu</a:t>
            </a:r>
            <a:r>
              <a:rPr lang="en-US" sz="1600" dirty="0"/>
              <a:t>)</a:t>
            </a:r>
          </a:p>
          <a:p>
            <a:pPr lvl="1"/>
            <a:r>
              <a:rPr lang="en-US" dirty="0"/>
              <a:t>Emma Speh (</a:t>
            </a:r>
            <a:r>
              <a:rPr lang="en-US" dirty="0">
                <a:solidFill>
                  <a:srgbClr val="00B0F0"/>
                </a:solidFill>
              </a:rPr>
              <a:t>espeh@wustl.edu</a:t>
            </a:r>
            <a:r>
              <a:rPr lang="en-US" dirty="0"/>
              <a:t>)</a:t>
            </a:r>
          </a:p>
          <a:p>
            <a:pPr lvl="1"/>
            <a:r>
              <a:rPr lang="en-US" dirty="0">
                <a:solidFill>
                  <a:schemeClr val="tx1"/>
                </a:solidFill>
              </a:rPr>
              <a:t>Ari Segel (</a:t>
            </a:r>
            <a:r>
              <a:rPr lang="en-US" dirty="0">
                <a:solidFill>
                  <a:srgbClr val="00B0F0"/>
                </a:solidFill>
              </a:rPr>
              <a:t>ari@wustl.edu</a:t>
            </a:r>
            <a:r>
              <a:rPr lang="en-US" dirty="0"/>
              <a:t>)</a:t>
            </a:r>
          </a:p>
        </p:txBody>
      </p:sp>
      <p:sp>
        <p:nvSpPr>
          <p:cNvPr id="5" name="Slide Number Placeholder 4">
            <a:extLst>
              <a:ext uri="{FF2B5EF4-FFF2-40B4-BE49-F238E27FC236}">
                <a16:creationId xmlns:a16="http://schemas.microsoft.com/office/drawing/2014/main" id="{A90CD681-95B1-0F09-B405-F838B7211A28}"/>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2672684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6320453" cy="52498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a:t>
            </a:r>
            <a:r>
              <a:rPr lang="en-US" b="1" i="1" dirty="0">
                <a:solidFill>
                  <a:srgbClr val="00B0F0"/>
                </a:solidFill>
                <a:latin typeface="Courier New" panose="02070309020205020404" pitchFamily="49" charset="0"/>
                <a:cs typeface="Courier New" panose="02070309020205020404" pitchFamily="49" charset="0"/>
              </a:rPr>
              <a:t> </a:t>
            </a:r>
            <a:r>
              <a:rPr lang="en-US" b="1" i="1" dirty="0" err="1">
                <a:solidFill>
                  <a:srgbClr val="00B0F0"/>
                </a:solidFill>
                <a:latin typeface="Courier New" panose="02070309020205020404" pitchFamily="49" charset="0"/>
                <a:cs typeface="Courier New" panose="02070309020205020404" pitchFamily="49" charset="0"/>
              </a:rPr>
              <a:t>NeuroDOT_Visualization</a:t>
            </a:r>
            <a:r>
              <a:rPr lang="en-US" b="1" i="1" dirty="0">
                <a:solidFill>
                  <a:srgbClr val="00B0F0"/>
                </a:solidFill>
                <a:latin typeface="Courier New" panose="02070309020205020404" pitchFamily="49" charset="0"/>
                <a:cs typeface="Courier New" panose="02070309020205020404" pitchFamily="49" charset="0"/>
              </a:rPr>
              <a:t> _</a:t>
            </a:r>
            <a:r>
              <a:rPr lang="en-US" b="1" i="1" dirty="0" err="1">
                <a:solidFill>
                  <a:srgbClr val="00B0F0"/>
                </a:solidFill>
                <a:latin typeface="Courier New" panose="02070309020205020404" pitchFamily="49" charset="0"/>
                <a:cs typeface="Courier New" panose="02070309020205020404" pitchFamily="49" charset="0"/>
              </a:rPr>
              <a:t>Script_Tutorial.m</a:t>
            </a:r>
            <a:r>
              <a:rPr lang="en-US" b="1" i="1" dirty="0">
                <a:solidFill>
                  <a:srgbClr val="00B0F0"/>
                </a:solidFill>
                <a:latin typeface="Courier New" panose="02070309020205020404" pitchFamily="49" charset="0"/>
                <a:cs typeface="Courier New" panose="02070309020205020404" pitchFamily="49" charset="0"/>
              </a:rPr>
              <a:t> </a:t>
            </a:r>
            <a:r>
              <a:rPr lang="en-US" dirty="0"/>
              <a:t> </a:t>
            </a:r>
            <a:r>
              <a:rPr lang="en-US" dirty="0" err="1"/>
              <a:t>Matlab</a:t>
            </a:r>
            <a:r>
              <a:rPr lang="en-US" dirty="0"/>
              <a:t> file which can be found in the Documentation/Scripts folder. </a:t>
            </a:r>
          </a:p>
          <a:p>
            <a:r>
              <a:rPr lang="en-US" dirty="0"/>
              <a:t>The tutorial will: 	</a:t>
            </a:r>
          </a:p>
          <a:p>
            <a:pPr lvl="1"/>
            <a:r>
              <a:rPr lang="en-US" dirty="0"/>
              <a:t>Generate raw data quality assessment figures</a:t>
            </a:r>
          </a:p>
          <a:p>
            <a:pPr lvl="1"/>
            <a:r>
              <a:rPr lang="en-US" dirty="0"/>
              <a:t>Process and visualize source-detector measurements</a:t>
            </a:r>
          </a:p>
          <a:p>
            <a:pPr lvl="1"/>
            <a:r>
              <a:rPr lang="en-US" dirty="0"/>
              <a:t>Perform image reconstruction using a light model sensitivity matrix </a:t>
            </a:r>
            <a:r>
              <a:rPr lang="en-US" b="1" dirty="0">
                <a:solidFill>
                  <a:srgbClr val="00B0F0"/>
                </a:solidFill>
                <a:latin typeface="Courier New" panose="02070309020205020404" pitchFamily="49" charset="0"/>
                <a:cs typeface="Courier New" panose="02070309020205020404" pitchFamily="49" charset="0"/>
              </a:rPr>
              <a:t>A</a:t>
            </a:r>
          </a:p>
          <a:p>
            <a:pPr lvl="1"/>
            <a:r>
              <a:rPr lang="en-US" dirty="0"/>
              <a:t>Visualize the reconstructed data</a:t>
            </a:r>
            <a:r>
              <a:rPr lang="en-US" b="1" dirty="0">
                <a:solidFill>
                  <a:srgbClr val="00B0F0"/>
                </a:solidFill>
                <a:latin typeface="Courier New" panose="02070309020205020404" pitchFamily="49" charset="0"/>
                <a:cs typeface="Courier New" panose="02070309020205020404" pitchFamily="49" charset="0"/>
              </a:rPr>
              <a:t> </a:t>
            </a:r>
            <a:endParaRPr lang="en-US" dirty="0"/>
          </a:p>
          <a:p>
            <a:r>
              <a:rPr lang="en-US" dirty="0"/>
              <a:t>We will use data from a rotating-wedge retinotopy experiment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B2614556-0D18-83AD-57AD-0981343A415E}"/>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751935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To fully processes the Sample Datasets contained within the toolbox, you will need to generate the Sensitivity matrices for the 24x28 and 96x92 (source x detector) arrays.</a:t>
            </a:r>
          </a:p>
          <a:p>
            <a:endParaRPr lang="en-US" dirty="0"/>
          </a:p>
          <a:p>
            <a:r>
              <a:rPr lang="en-US" dirty="0"/>
              <a:t>If these Sensitivity matrices have not yet been generated, you can make them using the files and scripts included in the toolbox. </a:t>
            </a:r>
          </a:p>
          <a:p>
            <a:endParaRPr lang="en-US" dirty="0"/>
          </a:p>
          <a:p>
            <a:r>
              <a:rPr lang="en-US" dirty="0">
                <a:solidFill>
                  <a:schemeClr val="tx1"/>
                </a:solidFill>
              </a:rPr>
              <a:t>To do so, please see the </a:t>
            </a:r>
            <a:r>
              <a:rPr lang="en-US" dirty="0">
                <a:solidFill>
                  <a:srgbClr val="00B0F0"/>
                </a:solidFill>
              </a:rPr>
              <a:t>NeuroDOT_Tutorial_Generating_a_Light_Model.pptx </a:t>
            </a:r>
            <a:r>
              <a:rPr lang="en-US" dirty="0">
                <a:solidFill>
                  <a:schemeClr val="tx1"/>
                </a:solidFill>
              </a:rPr>
              <a:t>and its associated script for the 24x28 array and the </a:t>
            </a:r>
            <a:r>
              <a:rPr lang="en-US" dirty="0">
                <a:solidFill>
                  <a:srgbClr val="00B0F0"/>
                </a:solidFill>
              </a:rPr>
              <a:t>…Pad_Adult_96x92_Example.pptx </a:t>
            </a:r>
            <a:r>
              <a:rPr lang="en-US" dirty="0">
                <a:solidFill>
                  <a:schemeClr val="tx1"/>
                </a:solidFill>
              </a:rPr>
              <a:t>and its associated script for the 96x92 array. </a:t>
            </a:r>
          </a:p>
          <a:p>
            <a:endParaRPr lang="en-US" dirty="0">
              <a:solidFill>
                <a:schemeClr val="tx1"/>
              </a:solidFill>
            </a:endParaRPr>
          </a:p>
          <a:p>
            <a:r>
              <a:rPr lang="en-US" dirty="0">
                <a:solidFill>
                  <a:schemeClr val="tx1"/>
                </a:solidFill>
              </a:rPr>
              <a:t>After generating, be sure to add the name of the relevant Sensitivity matrix file to the </a:t>
            </a:r>
            <a:r>
              <a:rPr lang="en-US" dirty="0">
                <a:solidFill>
                  <a:srgbClr val="00B050"/>
                </a:solidFill>
              </a:rPr>
              <a:t>%% Load Measurement data </a:t>
            </a:r>
            <a:r>
              <a:rPr lang="en-US" dirty="0">
                <a:solidFill>
                  <a:schemeClr val="tx1"/>
                </a:solidFill>
              </a:rPr>
              <a:t>section of the </a:t>
            </a:r>
            <a:r>
              <a:rPr lang="en-US" dirty="0" err="1">
                <a:solidFill>
                  <a:schemeClr val="tx1"/>
                </a:solidFill>
              </a:rPr>
              <a:t>NeuroDOT_Full_Processing_Script_Tutorial.m</a:t>
            </a:r>
            <a:r>
              <a:rPr lang="en-US" dirty="0">
                <a:solidFill>
                  <a:schemeClr val="tx1"/>
                </a:solidFill>
              </a:rPr>
              <a:t> script.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D94C6138-57EB-46A6-6B15-B94A7E99C60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401898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963854"/>
            <a:ext cx="5369234" cy="548355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4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20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lines 11 and 12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20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20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20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sym typeface="Wingdings" panose="05000000000000000000" pitchFamily="2" charset="2"/>
              </a:rPr>
              <a:t>Note: DO NOT HIT THE GREEN “RUN” BUTTON to run this script</a:t>
            </a:r>
            <a:endParaRPr lang="en-US" sz="20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2000" noProof="0" dirty="0">
              <a:solidFill>
                <a:prstClr val="white">
                  <a:lumMod val="75000"/>
                  <a:lumOff val="25000"/>
                </a:prstClr>
              </a:solidFill>
              <a:latin typeface="Trebuchet MS" panose="020B0603020202020204"/>
              <a:sym typeface="Wingdings" panose="05000000000000000000" pitchFamily="2" charset="2"/>
            </a:endParaRPr>
          </a:p>
          <a:p>
            <a:endParaRPr lang="en-US" sz="2800" dirty="0"/>
          </a:p>
        </p:txBody>
      </p:sp>
      <p:sp>
        <p:nvSpPr>
          <p:cNvPr id="3" name="Left Brace 2"/>
          <p:cNvSpPr/>
          <p:nvPr/>
        </p:nvSpPr>
        <p:spPr>
          <a:xfrm>
            <a:off x="6361773" y="1377770"/>
            <a:ext cx="435706" cy="3452227"/>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5547651" y="199747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fld id="{A6EA515B-EB3D-473C-ADE9-FD8348C61D57}" type="slidenum">
              <a:rPr lang="en-US" smtClean="0"/>
              <a:t>7</a:t>
            </a:fld>
            <a:endParaRPr lang="en-US"/>
          </a:p>
        </p:txBody>
      </p:sp>
      <p:pic>
        <p:nvPicPr>
          <p:cNvPr id="7" name="Picture 6">
            <a:extLst>
              <a:ext uri="{FF2B5EF4-FFF2-40B4-BE49-F238E27FC236}">
                <a16:creationId xmlns:a16="http://schemas.microsoft.com/office/drawing/2014/main" id="{CF521F6C-A54E-00B1-70F8-6F1F416D7213}"/>
              </a:ext>
            </a:extLst>
          </p:cNvPr>
          <p:cNvPicPr>
            <a:picLocks noChangeAspect="1"/>
          </p:cNvPicPr>
          <p:nvPr/>
        </p:nvPicPr>
        <p:blipFill>
          <a:blip r:embed="rId2"/>
          <a:stretch>
            <a:fillRect/>
          </a:stretch>
        </p:blipFill>
        <p:spPr>
          <a:xfrm>
            <a:off x="7028523" y="1377770"/>
            <a:ext cx="4981575" cy="3486150"/>
          </a:xfrm>
          <a:prstGeom prst="rect">
            <a:avLst/>
          </a:prstGeom>
        </p:spPr>
      </p:pic>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NeuroDOT_Data_Sample_CCW1.mat</a:t>
            </a: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Calibri" panose="020F0502020204030204" pitchFamily="34" charset="0"/>
              </a:rPr>
              <a:t>The CCW1 data set is one of those acquired for the </a:t>
            </a:r>
            <a:r>
              <a:rPr lang="en-US" i="1" dirty="0">
                <a:latin typeface="Calibri" panose="020F0502020204030204" pitchFamily="34" charset="0"/>
              </a:rPr>
              <a:t>Eggebrecht et al., </a:t>
            </a:r>
            <a:r>
              <a:rPr lang="en-US" i="1" dirty="0" err="1">
                <a:latin typeface="Calibri" panose="020F0502020204030204" pitchFamily="34" charset="0"/>
              </a:rPr>
              <a:t>Neuroimage</a:t>
            </a:r>
            <a:r>
              <a:rPr lang="en-US" i="1" dirty="0">
                <a:latin typeface="Calibri" panose="020F0502020204030204" pitchFamily="34" charset="0"/>
              </a:rPr>
              <a:t>, 2012</a:t>
            </a:r>
            <a:r>
              <a:rPr lang="en-US" dirty="0">
                <a:latin typeface="Calibri" panose="020F0502020204030204" pitchFamily="34" charset="0"/>
              </a:rPr>
              <a:t> paper</a:t>
            </a:r>
            <a:r>
              <a:rPr lang="en-US" dirty="0">
                <a:solidFill>
                  <a:schemeClr val="tx1"/>
                </a:solidFill>
                <a:latin typeface="Calibri" panose="020F0502020204030204" pitchFamily="34" charset="0"/>
              </a:rPr>
              <a:t>.</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Briefly, the participant gazed upon a fixation cross while a reversing checkerboard progressed in the counter-clockwise (CCW) direction.</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In the figures below, synchronization points labelled with a red line denote resting epochs; those with a green line denote the start of the CCW block wherein the flickering wedge is located at 6:00.</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Please see the paper for more information.</a:t>
            </a:r>
          </a:p>
          <a:p>
            <a:endParaRPr lang="en-US" dirty="0">
              <a:solidFill>
                <a:schemeClr val="tx1"/>
              </a:solidFill>
              <a:latin typeface="Calibri" panose="020F0502020204030204" pitchFamily="34" charset="0"/>
            </a:endParaRPr>
          </a:p>
          <a:p>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code segments that can be copied and pasted into </a:t>
            </a:r>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to be run are in </a:t>
            </a:r>
            <a:r>
              <a:rPr lang="en-US" sz="1200" b="1" dirty="0">
                <a:solidFill>
                  <a:schemeClr val="tx1"/>
                </a:solidFill>
                <a:latin typeface="Courier New" panose="02070309020205020404" pitchFamily="49" charset="0"/>
                <a:cs typeface="Courier New" panose="02070309020205020404" pitchFamily="49" charset="0"/>
              </a:rPr>
              <a:t>Courier BOLD font</a:t>
            </a:r>
            <a:r>
              <a:rPr lang="en-US" sz="1200" dirty="0">
                <a:solidFill>
                  <a:schemeClr val="tx1"/>
                </a:solidFill>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2"/>
          <a:stretch>
            <a:fillRect/>
          </a:stretch>
        </p:blipFill>
        <p:spPr>
          <a:xfrm>
            <a:off x="6542319" y="566416"/>
            <a:ext cx="4779736" cy="2806014"/>
          </a:xfrm>
          <a:prstGeom prst="rect">
            <a:avLst/>
          </a:prstGeom>
        </p:spPr>
      </p:pic>
      <p:sp>
        <p:nvSpPr>
          <p:cNvPr id="4" name="TextBox 3"/>
          <p:cNvSpPr txBox="1"/>
          <p:nvPr/>
        </p:nvSpPr>
        <p:spPr>
          <a:xfrm>
            <a:off x="5835773" y="3372430"/>
            <a:ext cx="6356227" cy="3485570"/>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dataset='CCW1'; </a:t>
            </a:r>
          </a:p>
          <a:p>
            <a:r>
              <a:rPr lang="en-US" sz="1050" b="1" dirty="0">
                <a:latin typeface="Courier New" panose="02070309020205020404" pitchFamily="49" charset="0"/>
                <a:cs typeface="Courier New" panose="02070309020205020404" pitchFamily="49" charset="0"/>
              </a:rPr>
              <a:t>load(['</a:t>
            </a:r>
            <a:r>
              <a:rPr lang="en-US" sz="1050" b="1" dirty="0" err="1">
                <a:latin typeface="Courier New" panose="02070309020205020404" pitchFamily="49" charset="0"/>
                <a:cs typeface="Courier New" panose="02070309020205020404" pitchFamily="49" charset="0"/>
              </a:rPr>
              <a:t>NeuroDOT_Data_Sample_',dataset,'.mat</a:t>
            </a:r>
            <a:r>
              <a:rPr lang="en-US" sz="1050" b="1" dirty="0">
                <a:latin typeface="Courier New" panose="02070309020205020404" pitchFamily="49" charset="0"/>
                <a:cs typeface="Courier New" panose="02070309020205020404" pitchFamily="49" charset="0"/>
              </a:rPr>
              <a:t>']); </a:t>
            </a:r>
            <a:r>
              <a:rPr lang="en-US" sz="1050" b="1" dirty="0">
                <a:solidFill>
                  <a:schemeClr val="accent2"/>
                </a:solidFill>
                <a:latin typeface="Courier New" panose="02070309020205020404" pitchFamily="49" charset="0"/>
                <a:cs typeface="Courier New" panose="02070309020205020404" pitchFamily="49" charset="0"/>
              </a:rPr>
              <a:t>% data, info, flags</a:t>
            </a:r>
          </a:p>
          <a:p>
            <a:endParaRPr lang="en-US" sz="1050" b="1" dirty="0">
              <a:latin typeface="Courier New" panose="02070309020205020404" pitchFamily="49" charset="0"/>
              <a:cs typeface="Courier New" panose="02070309020205020404" pitchFamily="49" charset="0"/>
            </a:endParaRPr>
          </a:p>
          <a:p>
            <a:r>
              <a:rPr lang="en-US" sz="1050" b="1" dirty="0">
                <a:solidFill>
                  <a:schemeClr val="accent2"/>
                </a:solidFill>
                <a:latin typeface="Courier New" panose="02070309020205020404" pitchFamily="49" charset="0"/>
                <a:cs typeface="Courier New" panose="02070309020205020404" pitchFamily="49" charset="0"/>
              </a:rPr>
              <a:t>% Set parameters for A and block length for quick processing examples</a:t>
            </a:r>
          </a:p>
          <a:p>
            <a:r>
              <a:rPr lang="en-US" sz="1050" b="1" dirty="0">
                <a:latin typeface="Courier New" panose="02070309020205020404" pitchFamily="49" charset="0"/>
                <a:cs typeface="Courier New" panose="02070309020205020404" pitchFamily="49" charset="0"/>
              </a:rPr>
              <a:t>switch dataset</a:t>
            </a:r>
          </a:p>
          <a:p>
            <a:r>
              <a:rPr lang="en-US" sz="1050" b="1" dirty="0">
                <a:latin typeface="Courier New" panose="02070309020205020404" pitchFamily="49" charset="0"/>
                <a:cs typeface="Courier New" panose="02070309020205020404" pitchFamily="49" charset="0"/>
              </a:rPr>
              <a:t>    case {'CCW1','CCW2','CW1','OUT'}</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{'IN1'}</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=32;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{'HW1','HW2','RW1','GV1','HW3_Noisy'}</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='A_Adult_96x92_on_Example_Mesh_test.mat';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=30;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end</a:t>
            </a:r>
          </a:p>
        </p:txBody>
      </p:sp>
      <p:sp>
        <p:nvSpPr>
          <p:cNvPr id="5" name="Slide Number Placeholder 4">
            <a:extLst>
              <a:ext uri="{FF2B5EF4-FFF2-40B4-BE49-F238E27FC236}">
                <a16:creationId xmlns:a16="http://schemas.microsoft.com/office/drawing/2014/main" id="{0F3F1077-20CE-3BDF-99D4-10399CC2465A}"/>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2647255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010341" cy="815546"/>
          </a:xfrm>
        </p:spPr>
        <p:txBody>
          <a:bodyPr>
            <a:normAutofit/>
          </a:bodyPr>
          <a:lstStyle/>
          <a:p>
            <a:r>
              <a:rPr lang="en-US" dirty="0">
                <a:solidFill>
                  <a:srgbClr val="FF0000"/>
                </a:solidFill>
              </a:rPr>
              <a:t>Flow Chart for Pre-processing and Image Reconstruction</a:t>
            </a:r>
          </a:p>
        </p:txBody>
      </p:sp>
      <p:sp>
        <p:nvSpPr>
          <p:cNvPr id="5" name="Rounded Rectangle 4"/>
          <p:cNvSpPr/>
          <p:nvPr/>
        </p:nvSpPr>
        <p:spPr>
          <a:xfrm>
            <a:off x="1468438" y="71244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1445743" y="138640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1359858" y="201326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1445743" y="262923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959446" y="327205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1920904" y="450820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2625855" y="11120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625855" y="300433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625855" y="17724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625855" y="237873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625855" y="361571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625855" y="426221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625855" y="487855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445743" y="387408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1738960" y="512812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1738960" y="573137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2625855" y="548538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625855" y="609348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366854" y="635129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576723" y="500890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1488997" y="530574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a16="http://schemas.microsoft.com/office/drawing/2014/main" id="{46F7EE20-4270-5D7F-7055-E766306DCADE}"/>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24099739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96750</TotalTime>
  <Words>6087</Words>
  <Application>Microsoft Office PowerPoint</Application>
  <PresentationFormat>Widescreen</PresentationFormat>
  <Paragraphs>773</Paragraphs>
  <Slides>40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Cambria Math</vt:lpstr>
      <vt:lpstr>Courier New</vt:lpstr>
      <vt:lpstr>Trebuchet MS</vt:lpstr>
      <vt:lpstr>Wingdings 3</vt:lpstr>
      <vt:lpstr>Facet</vt:lpstr>
      <vt:lpstr>NeuroDOT</vt:lpstr>
      <vt:lpstr>PowerPoint Presentation</vt:lpstr>
      <vt:lpstr>PowerPoint Presentation</vt:lpstr>
      <vt:lpstr>Diffuse Optical Tomography</vt:lpstr>
      <vt:lpstr>Pre-processing and Image Reconstruction</vt:lpstr>
      <vt:lpstr>Pre-processing and Image Reconstruction</vt:lpstr>
      <vt:lpstr>PowerPoint Presentation</vt:lpstr>
      <vt:lpstr>NeuroDOT_Data_Sample_CCW1.mat</vt:lpstr>
      <vt:lpstr>Flow Chart for Pre-processing and Image Reconstruction</vt:lpstr>
      <vt:lpstr>Raw Data Quality Assessment:  Time Traces</vt:lpstr>
      <vt:lpstr>Raw Data Quality Assessment: Cap-relevant views</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Pre-processing</vt:lpstr>
      <vt:lpstr>Pre-processing: pre-filtering</vt:lpstr>
      <vt:lpstr>Pre-processing: post-filtering</vt:lpstr>
      <vt:lpstr>View effects of Pre-processing side-by-side</vt:lpstr>
      <vt:lpstr>View effects of Pre-processing side-by-side Gray plots</vt:lpstr>
      <vt:lpstr>View effects of Pre-processing Wavelength comparison</vt:lpstr>
      <vt:lpstr>View effects of Pre-processing Block averaging</vt:lpstr>
      <vt:lpstr>Reconstruction &amp; Spectroscopy</vt:lpstr>
      <vt:lpstr>Spatial normalization</vt:lpstr>
      <vt:lpstr>Visualization of Reconstructed Volumetric Images Using PlotSlices</vt:lpstr>
      <vt:lpstr>Exploring PlotSlices</vt:lpstr>
      <vt:lpstr>Exploring PlotSlices</vt:lpstr>
      <vt:lpstr>Exploring PlotSlices</vt:lpstr>
      <vt:lpstr>Exploring PlotSlices</vt:lpstr>
      <vt:lpstr>Exploring PlotSlices</vt:lpstr>
      <vt:lpstr>Visualization of Reconstructed Volumetric Images</vt:lpstr>
      <vt:lpstr>Visualization with Voxel Time Trace</vt:lpstr>
      <vt:lpstr>Visualization of reconstructed data on a surface model of the cortex</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Ari Segel</cp:lastModifiedBy>
  <cp:revision>2155</cp:revision>
  <dcterms:created xsi:type="dcterms:W3CDTF">2016-10-13T23:27:35Z</dcterms:created>
  <dcterms:modified xsi:type="dcterms:W3CDTF">2022-08-26T19:26:18Z</dcterms:modified>
</cp:coreProperties>
</file>